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82" r:id="rId3"/>
    <p:sldId id="258" r:id="rId4"/>
    <p:sldId id="257" r:id="rId5"/>
    <p:sldId id="311" r:id="rId6"/>
    <p:sldId id="312" r:id="rId7"/>
    <p:sldId id="261" r:id="rId8"/>
    <p:sldId id="277" r:id="rId9"/>
    <p:sldId id="278" r:id="rId10"/>
    <p:sldId id="279" r:id="rId11"/>
    <p:sldId id="280" r:id="rId12"/>
    <p:sldId id="281" r:id="rId13"/>
    <p:sldId id="263" r:id="rId14"/>
    <p:sldId id="264" r:id="rId15"/>
    <p:sldId id="265" r:id="rId16"/>
    <p:sldId id="267" r:id="rId17"/>
    <p:sldId id="268" r:id="rId18"/>
    <p:sldId id="269" r:id="rId19"/>
    <p:sldId id="270" r:id="rId20"/>
    <p:sldId id="271" r:id="rId21"/>
    <p:sldId id="272" r:id="rId22"/>
    <p:sldId id="273" r:id="rId23"/>
    <p:sldId id="274" r:id="rId24"/>
    <p:sldId id="275" r:id="rId25"/>
    <p:sldId id="276" r:id="rId26"/>
    <p:sldId id="283" r:id="rId27"/>
    <p:sldId id="299" r:id="rId28"/>
    <p:sldId id="313" r:id="rId29"/>
    <p:sldId id="284" r:id="rId30"/>
    <p:sldId id="285" r:id="rId31"/>
    <p:sldId id="286" r:id="rId32"/>
    <p:sldId id="287" r:id="rId33"/>
    <p:sldId id="288" r:id="rId34"/>
    <p:sldId id="289" r:id="rId35"/>
    <p:sldId id="290" r:id="rId36"/>
    <p:sldId id="266" r:id="rId37"/>
    <p:sldId id="291" r:id="rId38"/>
    <p:sldId id="292" r:id="rId39"/>
    <p:sldId id="293" r:id="rId40"/>
    <p:sldId id="294" r:id="rId41"/>
    <p:sldId id="295" r:id="rId42"/>
    <p:sldId id="296" r:id="rId43"/>
    <p:sldId id="297" r:id="rId44"/>
    <p:sldId id="298" r:id="rId45"/>
    <p:sldId id="300" r:id="rId46"/>
    <p:sldId id="301" r:id="rId47"/>
    <p:sldId id="302" r:id="rId48"/>
    <p:sldId id="303" r:id="rId49"/>
    <p:sldId id="304" r:id="rId50"/>
    <p:sldId id="305" r:id="rId51"/>
    <p:sldId id="307" r:id="rId52"/>
    <p:sldId id="308" r:id="rId53"/>
    <p:sldId id="309" r:id="rId54"/>
    <p:sldId id="310" r:id="rId55"/>
    <p:sldId id="314" r:id="rId56"/>
    <p:sldId id="315" r:id="rId57"/>
    <p:sldId id="322" r:id="rId58"/>
    <p:sldId id="321" r:id="rId59"/>
    <p:sldId id="323" r:id="rId60"/>
    <p:sldId id="316" r:id="rId61"/>
    <p:sldId id="317" r:id="rId62"/>
    <p:sldId id="318"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D:\visha\1UGP\Simulation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visha\1UGP\Simulation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visha\1UGP\Simulation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visha\1UGP\Simulation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visha\1UGP\Simulation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visha\1UGP\Simulations.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D:\visha\1UGP\Simulation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visha\1UGP\UGP_Abaqus%20Plo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visha\UGP_Abaqus%20Plo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visha\UGP_Abaqus%20Plo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visha\1UGP\Simulation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visha\1UGP\Simulation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visha\1UGP\Simulation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visha\1UGP\Simulation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Blue</a:t>
            </a:r>
            <a:r>
              <a:rPr lang="en-IN" baseline="0"/>
              <a:t> curve: Simulation data</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Sheet1!$N$57:$N$71</c:f>
              <c:numCache>
                <c:formatCode>General</c:formatCode>
                <c:ptCount val="15"/>
                <c:pt idx="6">
                  <c:v>1.415</c:v>
                </c:pt>
                <c:pt idx="7">
                  <c:v>1.2370000000000001</c:v>
                </c:pt>
                <c:pt idx="8">
                  <c:v>1.0640000000000001</c:v>
                </c:pt>
                <c:pt idx="9">
                  <c:v>0.878</c:v>
                </c:pt>
                <c:pt idx="10">
                  <c:v>0.71399999999999997</c:v>
                </c:pt>
                <c:pt idx="11">
                  <c:v>0.54800000000000004</c:v>
                </c:pt>
                <c:pt idx="12">
                  <c:v>0.4</c:v>
                </c:pt>
                <c:pt idx="13">
                  <c:v>0.251</c:v>
                </c:pt>
                <c:pt idx="14">
                  <c:v>0.13800000000000001</c:v>
                </c:pt>
              </c:numCache>
            </c:numRef>
          </c:xVal>
          <c:yVal>
            <c:numRef>
              <c:f>Sheet1!$O$57:$O$71</c:f>
              <c:numCache>
                <c:formatCode>General</c:formatCode>
                <c:ptCount val="15"/>
                <c:pt idx="6">
                  <c:v>0.81599999999999995</c:v>
                </c:pt>
                <c:pt idx="7">
                  <c:v>0.73699999999999999</c:v>
                </c:pt>
                <c:pt idx="8">
                  <c:v>0.65600000000000003</c:v>
                </c:pt>
                <c:pt idx="9">
                  <c:v>0.56799999999999995</c:v>
                </c:pt>
                <c:pt idx="10">
                  <c:v>0.48099999999999998</c:v>
                </c:pt>
                <c:pt idx="11">
                  <c:v>0.38700000000000001</c:v>
                </c:pt>
                <c:pt idx="12">
                  <c:v>0.28499999999999998</c:v>
                </c:pt>
                <c:pt idx="13">
                  <c:v>0.16600000000000001</c:v>
                </c:pt>
                <c:pt idx="14">
                  <c:v>4.2999999999999997E-2</c:v>
                </c:pt>
              </c:numCache>
            </c:numRef>
          </c:yVal>
          <c:smooth val="1"/>
          <c:extLst>
            <c:ext xmlns:c16="http://schemas.microsoft.com/office/drawing/2014/chart" uri="{C3380CC4-5D6E-409C-BE32-E72D297353CC}">
              <c16:uniqueId val="{00000000-F100-4B4F-9B9F-F2FAD1612117}"/>
            </c:ext>
          </c:extLst>
        </c:ser>
        <c:dLbls>
          <c:showLegendKey val="0"/>
          <c:showVal val="0"/>
          <c:showCatName val="0"/>
          <c:showSerName val="0"/>
          <c:showPercent val="0"/>
          <c:showBubbleSize val="0"/>
        </c:dLbls>
        <c:axId val="1306729711"/>
        <c:axId val="1306731631"/>
      </c:scatterChart>
      <c:valAx>
        <c:axId val="13067297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6731631"/>
        <c:crosses val="autoZero"/>
        <c:crossBetween val="midCat"/>
      </c:valAx>
      <c:valAx>
        <c:axId val="1306731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672971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Stress-Strain</a:t>
            </a:r>
            <a:r>
              <a:rPr lang="en-US" baseline="0" dirty="0"/>
              <a:t> Odgen N=3</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Results!$BP$30:$BP$47</c:f>
              <c:numCache>
                <c:formatCode>General</c:formatCode>
                <c:ptCount val="18"/>
                <c:pt idx="0">
                  <c:v>0</c:v>
                </c:pt>
                <c:pt idx="1">
                  <c:v>9.9949999999999995E-4</c:v>
                </c:pt>
                <c:pt idx="2">
                  <c:v>1.9980000000000002E-3</c:v>
                </c:pt>
                <c:pt idx="3">
                  <c:v>3.4938899999999999E-3</c:v>
                </c:pt>
                <c:pt idx="4">
                  <c:v>5.7335299999999997E-3</c:v>
                </c:pt>
                <c:pt idx="5">
                  <c:v>9.0836200000000006E-3</c:v>
                </c:pt>
                <c:pt idx="6">
                  <c:v>1.4087799999999999E-2</c:v>
                </c:pt>
                <c:pt idx="7">
                  <c:v>2.1547400000000001E-2</c:v>
                </c:pt>
                <c:pt idx="8">
                  <c:v>3.2633599999999999E-2</c:v>
                </c:pt>
                <c:pt idx="9">
                  <c:v>4.9035700000000002E-2</c:v>
                </c:pt>
                <c:pt idx="10">
                  <c:v>7.3145199999999994E-2</c:v>
                </c:pt>
                <c:pt idx="11">
                  <c:v>0.108253</c:v>
                </c:pt>
                <c:pt idx="12">
                  <c:v>0.15870799999999999</c:v>
                </c:pt>
                <c:pt idx="13">
                  <c:v>0.22991500000000001</c:v>
                </c:pt>
                <c:pt idx="14">
                  <c:v>0.32803599999999999</c:v>
                </c:pt>
                <c:pt idx="15">
                  <c:v>0.45923199999999997</c:v>
                </c:pt>
                <c:pt idx="16">
                  <c:v>0.62849500000000003</c:v>
                </c:pt>
                <c:pt idx="17">
                  <c:v>0.69314699999999996</c:v>
                </c:pt>
              </c:numCache>
            </c:numRef>
          </c:xVal>
          <c:yVal>
            <c:numRef>
              <c:f>Results!$BQ$30:$BQ$47</c:f>
              <c:numCache>
                <c:formatCode>General</c:formatCode>
                <c:ptCount val="18"/>
                <c:pt idx="0">
                  <c:v>0</c:v>
                </c:pt>
                <c:pt idx="1">
                  <c:v>6.8488799999999999E-3</c:v>
                </c:pt>
                <c:pt idx="2">
                  <c:v>1.3665099999999999E-2</c:v>
                </c:pt>
                <c:pt idx="3">
                  <c:v>2.38289E-2</c:v>
                </c:pt>
                <c:pt idx="4">
                  <c:v>3.8940500000000003E-2</c:v>
                </c:pt>
                <c:pt idx="5">
                  <c:v>6.1313199999999998E-2</c:v>
                </c:pt>
                <c:pt idx="6">
                  <c:v>9.4232300000000005E-2</c:v>
                </c:pt>
                <c:pt idx="7">
                  <c:v>0.14224600000000001</c:v>
                </c:pt>
                <c:pt idx="8">
                  <c:v>0.21143300000000001</c:v>
                </c:pt>
                <c:pt idx="9">
                  <c:v>0.30958200000000002</c:v>
                </c:pt>
                <c:pt idx="10">
                  <c:v>0.446351</c:v>
                </c:pt>
                <c:pt idx="11">
                  <c:v>0.63424400000000003</c:v>
                </c:pt>
                <c:pt idx="12">
                  <c:v>0.89359500000000003</c:v>
                </c:pt>
                <c:pt idx="13">
                  <c:v>1.2703800000000001</c:v>
                </c:pt>
                <c:pt idx="14">
                  <c:v>1.88758</c:v>
                </c:pt>
                <c:pt idx="15">
                  <c:v>3.0682299999999998</c:v>
                </c:pt>
                <c:pt idx="16">
                  <c:v>5.6317000000000004</c:v>
                </c:pt>
                <c:pt idx="17">
                  <c:v>7.0665199999999997</c:v>
                </c:pt>
              </c:numCache>
            </c:numRef>
          </c:yVal>
          <c:smooth val="1"/>
          <c:extLst>
            <c:ext xmlns:c16="http://schemas.microsoft.com/office/drawing/2014/chart" uri="{C3380CC4-5D6E-409C-BE32-E72D297353CC}">
              <c16:uniqueId val="{00000000-EACF-40F9-8596-F10836E75ED2}"/>
            </c:ext>
          </c:extLst>
        </c:ser>
        <c:dLbls>
          <c:showLegendKey val="0"/>
          <c:showVal val="0"/>
          <c:showCatName val="0"/>
          <c:showSerName val="0"/>
          <c:showPercent val="0"/>
          <c:showBubbleSize val="0"/>
        </c:dLbls>
        <c:axId val="978195183"/>
        <c:axId val="978195663"/>
      </c:scatterChart>
      <c:valAx>
        <c:axId val="9781951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8195663"/>
        <c:crosses val="autoZero"/>
        <c:crossBetween val="midCat"/>
      </c:valAx>
      <c:valAx>
        <c:axId val="978195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8195183"/>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H_Odgen_30mm_new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17"/>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425-4D8C-99F4-89CAABDA819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Sheet3!$B$3:$B$20</c:f>
              <c:numCache>
                <c:formatCode>General</c:formatCode>
                <c:ptCount val="18"/>
                <c:pt idx="0">
                  <c:v>0</c:v>
                </c:pt>
                <c:pt idx="1">
                  <c:v>9.9949999999999995E-4</c:v>
                </c:pt>
                <c:pt idx="2">
                  <c:v>1.9980000000000002E-3</c:v>
                </c:pt>
                <c:pt idx="3">
                  <c:v>3.4938899999999999E-3</c:v>
                </c:pt>
                <c:pt idx="4">
                  <c:v>5.7335299999999997E-3</c:v>
                </c:pt>
                <c:pt idx="5">
                  <c:v>9.0836200000000006E-3</c:v>
                </c:pt>
                <c:pt idx="6">
                  <c:v>1.4087799999999999E-2</c:v>
                </c:pt>
                <c:pt idx="7">
                  <c:v>2.1547400000000001E-2</c:v>
                </c:pt>
                <c:pt idx="8">
                  <c:v>3.2633599999999999E-2</c:v>
                </c:pt>
                <c:pt idx="9">
                  <c:v>4.9035700000000002E-2</c:v>
                </c:pt>
                <c:pt idx="10">
                  <c:v>7.3145199999999994E-2</c:v>
                </c:pt>
                <c:pt idx="11">
                  <c:v>0.108253</c:v>
                </c:pt>
                <c:pt idx="12">
                  <c:v>0.15870799999999999</c:v>
                </c:pt>
                <c:pt idx="13">
                  <c:v>0.22991500000000001</c:v>
                </c:pt>
                <c:pt idx="14">
                  <c:v>0.32803599999999999</c:v>
                </c:pt>
                <c:pt idx="15">
                  <c:v>0.45923199999999997</c:v>
                </c:pt>
                <c:pt idx="16">
                  <c:v>0.62849500000000003</c:v>
                </c:pt>
                <c:pt idx="17">
                  <c:v>0.69314699999999996</c:v>
                </c:pt>
              </c:numCache>
            </c:numRef>
          </c:xVal>
          <c:yVal>
            <c:numRef>
              <c:f>Sheet3!$C$3:$C$20</c:f>
              <c:numCache>
                <c:formatCode>General</c:formatCode>
                <c:ptCount val="18"/>
                <c:pt idx="0">
                  <c:v>0</c:v>
                </c:pt>
                <c:pt idx="1">
                  <c:v>9.1492399999999995E-3</c:v>
                </c:pt>
                <c:pt idx="2">
                  <c:v>1.8289799999999998E-2</c:v>
                </c:pt>
                <c:pt idx="3">
                  <c:v>3.1985100000000002E-2</c:v>
                </c:pt>
                <c:pt idx="4">
                  <c:v>5.2496300000000003E-2</c:v>
                </c:pt>
                <c:pt idx="5">
                  <c:v>8.32006E-2</c:v>
                </c:pt>
                <c:pt idx="6">
                  <c:v>0.12914800000000001</c:v>
                </c:pt>
                <c:pt idx="7">
                  <c:v>0.19792699999999999</c:v>
                </c:pt>
                <c:pt idx="8">
                  <c:v>0.30110999999999999</c:v>
                </c:pt>
                <c:pt idx="9">
                  <c:v>0.45698499999999997</c:v>
                </c:pt>
                <c:pt idx="10">
                  <c:v>0.69663600000000003</c:v>
                </c:pt>
                <c:pt idx="11">
                  <c:v>1.0795300000000001</c:v>
                </c:pt>
                <c:pt idx="12">
                  <c:v>1.7375</c:v>
                </c:pt>
                <c:pt idx="13">
                  <c:v>3.0057</c:v>
                </c:pt>
                <c:pt idx="14">
                  <c:v>5.8359100000000002</c:v>
                </c:pt>
                <c:pt idx="15">
                  <c:v>13.224600000000001</c:v>
                </c:pt>
                <c:pt idx="16">
                  <c:v>35.822000000000003</c:v>
                </c:pt>
                <c:pt idx="17">
                  <c:v>51.846600000000002</c:v>
                </c:pt>
              </c:numCache>
            </c:numRef>
          </c:yVal>
          <c:smooth val="1"/>
          <c:extLst>
            <c:ext xmlns:c16="http://schemas.microsoft.com/office/drawing/2014/chart" uri="{C3380CC4-5D6E-409C-BE32-E72D297353CC}">
              <c16:uniqueId val="{00000001-C425-4D8C-99F4-89CAABDA8195}"/>
            </c:ext>
          </c:extLst>
        </c:ser>
        <c:dLbls>
          <c:showLegendKey val="0"/>
          <c:showVal val="0"/>
          <c:showCatName val="0"/>
          <c:showSerName val="0"/>
          <c:showPercent val="0"/>
          <c:showBubbleSize val="0"/>
        </c:dLbls>
        <c:axId val="1308014879"/>
        <c:axId val="1308004799"/>
      </c:scatterChart>
      <c:valAx>
        <c:axId val="13080148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Strain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004799"/>
        <c:crosses val="autoZero"/>
        <c:crossBetween val="midCat"/>
      </c:valAx>
      <c:valAx>
        <c:axId val="13080047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Stress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014879"/>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H_Odgen_60mm-new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17"/>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8D0-4789-ACA3-2870F4FBFC1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Sheet3!$N$3:$N$20</c:f>
              <c:numCache>
                <c:formatCode>General</c:formatCode>
                <c:ptCount val="18"/>
                <c:pt idx="0">
                  <c:v>0</c:v>
                </c:pt>
                <c:pt idx="1">
                  <c:v>1.9980000000000002E-3</c:v>
                </c:pt>
                <c:pt idx="2">
                  <c:v>3.9920199999999998E-3</c:v>
                </c:pt>
                <c:pt idx="3">
                  <c:v>6.9756100000000001E-3</c:v>
                </c:pt>
                <c:pt idx="4">
                  <c:v>1.1434400000000001E-2</c:v>
                </c:pt>
                <c:pt idx="5">
                  <c:v>1.8085500000000001E-2</c:v>
                </c:pt>
                <c:pt idx="6">
                  <c:v>2.7979899999999999E-2</c:v>
                </c:pt>
                <c:pt idx="7">
                  <c:v>4.2640299999999999E-2</c:v>
                </c:pt>
                <c:pt idx="8">
                  <c:v>6.4235700000000007E-2</c:v>
                </c:pt>
                <c:pt idx="9">
                  <c:v>9.5778799999999997E-2</c:v>
                </c:pt>
                <c:pt idx="10">
                  <c:v>0.14130300000000001</c:v>
                </c:pt>
                <c:pt idx="11">
                  <c:v>0.205924</c:v>
                </c:pt>
                <c:pt idx="12">
                  <c:v>0.29564299999999999</c:v>
                </c:pt>
                <c:pt idx="13">
                  <c:v>0.41672500000000001</c:v>
                </c:pt>
                <c:pt idx="14">
                  <c:v>0.57463299999999995</c:v>
                </c:pt>
                <c:pt idx="15">
                  <c:v>0.77275199999999999</c:v>
                </c:pt>
                <c:pt idx="16">
                  <c:v>1.01145</c:v>
                </c:pt>
                <c:pt idx="17">
                  <c:v>1.0986100000000001</c:v>
                </c:pt>
              </c:numCache>
            </c:numRef>
          </c:xVal>
          <c:yVal>
            <c:numRef>
              <c:f>Sheet3!$O$3:$O$20</c:f>
              <c:numCache>
                <c:formatCode>General</c:formatCode>
                <c:ptCount val="18"/>
                <c:pt idx="0">
                  <c:v>0</c:v>
                </c:pt>
                <c:pt idx="1">
                  <c:v>1.8289799999999998E-2</c:v>
                </c:pt>
                <c:pt idx="2">
                  <c:v>3.6546299999999997E-2</c:v>
                </c:pt>
                <c:pt idx="3">
                  <c:v>6.3876299999999997E-2</c:v>
                </c:pt>
                <c:pt idx="4">
                  <c:v>0.10477</c:v>
                </c:pt>
                <c:pt idx="5">
                  <c:v>0.16595599999999999</c:v>
                </c:pt>
                <c:pt idx="6">
                  <c:v>0.25762699999999999</c:v>
                </c:pt>
                <c:pt idx="7">
                  <c:v>0.39565699999999998</c:v>
                </c:pt>
                <c:pt idx="8">
                  <c:v>0.60630799999999996</c:v>
                </c:pt>
                <c:pt idx="9">
                  <c:v>0.93788000000000005</c:v>
                </c:pt>
                <c:pt idx="10">
                  <c:v>1.4928900000000001</c:v>
                </c:pt>
                <c:pt idx="11">
                  <c:v>2.5226899999999999</c:v>
                </c:pt>
                <c:pt idx="12">
                  <c:v>4.7205000000000004</c:v>
                </c:pt>
                <c:pt idx="13">
                  <c:v>10.203799999999999</c:v>
                </c:pt>
                <c:pt idx="14">
                  <c:v>26.221699999999998</c:v>
                </c:pt>
                <c:pt idx="15">
                  <c:v>81.286600000000007</c:v>
                </c:pt>
                <c:pt idx="16">
                  <c:v>306.10300000000001</c:v>
                </c:pt>
                <c:pt idx="17">
                  <c:v>494.48099999999999</c:v>
                </c:pt>
              </c:numCache>
            </c:numRef>
          </c:yVal>
          <c:smooth val="1"/>
          <c:extLst>
            <c:ext xmlns:c16="http://schemas.microsoft.com/office/drawing/2014/chart" uri="{C3380CC4-5D6E-409C-BE32-E72D297353CC}">
              <c16:uniqueId val="{00000001-F8D0-4789-ACA3-2870F4FBFC1A}"/>
            </c:ext>
          </c:extLst>
        </c:ser>
        <c:dLbls>
          <c:showLegendKey val="0"/>
          <c:showVal val="0"/>
          <c:showCatName val="0"/>
          <c:showSerName val="0"/>
          <c:showPercent val="0"/>
          <c:showBubbleSize val="0"/>
        </c:dLbls>
        <c:axId val="1308026879"/>
        <c:axId val="1308027359"/>
      </c:scatterChart>
      <c:valAx>
        <c:axId val="13080268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Strain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027359"/>
        <c:crosses val="autoZero"/>
        <c:crossBetween val="midCat"/>
      </c:valAx>
      <c:valAx>
        <c:axId val="13080273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Stress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026879"/>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H_Odgen_30mm_old</a:t>
            </a:r>
            <a:r>
              <a:rPr lang="en-IN" baseline="0" dirty="0"/>
              <a:t> test data</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17"/>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448-4D43-9976-46B495013F1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Sheet3!$B$24:$B$41</c:f>
              <c:numCache>
                <c:formatCode>General</c:formatCode>
                <c:ptCount val="18"/>
                <c:pt idx="0">
                  <c:v>0</c:v>
                </c:pt>
                <c:pt idx="1">
                  <c:v>9.9949999999999995E-4</c:v>
                </c:pt>
                <c:pt idx="2">
                  <c:v>1.9980000000000002E-3</c:v>
                </c:pt>
                <c:pt idx="3">
                  <c:v>3.4938899999999999E-3</c:v>
                </c:pt>
                <c:pt idx="4">
                  <c:v>5.7335299999999997E-3</c:v>
                </c:pt>
                <c:pt idx="5">
                  <c:v>9.0836200000000006E-3</c:v>
                </c:pt>
                <c:pt idx="6">
                  <c:v>1.4087799999999999E-2</c:v>
                </c:pt>
                <c:pt idx="7">
                  <c:v>2.1547400000000001E-2</c:v>
                </c:pt>
                <c:pt idx="8">
                  <c:v>3.2633599999999999E-2</c:v>
                </c:pt>
                <c:pt idx="9">
                  <c:v>4.9035700000000002E-2</c:v>
                </c:pt>
                <c:pt idx="10">
                  <c:v>7.3145199999999994E-2</c:v>
                </c:pt>
                <c:pt idx="11">
                  <c:v>0.108253</c:v>
                </c:pt>
                <c:pt idx="12">
                  <c:v>0.15870799999999999</c:v>
                </c:pt>
                <c:pt idx="13">
                  <c:v>0.22991500000000001</c:v>
                </c:pt>
                <c:pt idx="14">
                  <c:v>0.32803599999999999</c:v>
                </c:pt>
                <c:pt idx="15">
                  <c:v>0.45923199999999997</c:v>
                </c:pt>
                <c:pt idx="16">
                  <c:v>0.62849500000000003</c:v>
                </c:pt>
                <c:pt idx="17">
                  <c:v>0.69314699999999996</c:v>
                </c:pt>
              </c:numCache>
            </c:numRef>
          </c:xVal>
          <c:yVal>
            <c:numRef>
              <c:f>Sheet3!$C$24:$C$41</c:f>
              <c:numCache>
                <c:formatCode>General</c:formatCode>
                <c:ptCount val="18"/>
                <c:pt idx="0">
                  <c:v>0</c:v>
                </c:pt>
                <c:pt idx="1">
                  <c:v>2.1282300000000001E-3</c:v>
                </c:pt>
                <c:pt idx="2">
                  <c:v>4.2546800000000003E-3</c:v>
                </c:pt>
                <c:pt idx="3">
                  <c:v>7.4417199999999998E-3</c:v>
                </c:pt>
                <c:pt idx="4">
                  <c:v>1.22186E-2</c:v>
                </c:pt>
                <c:pt idx="5">
                  <c:v>1.93831E-2</c:v>
                </c:pt>
                <c:pt idx="6">
                  <c:v>3.01529E-2</c:v>
                </c:pt>
                <c:pt idx="7">
                  <c:v>4.6441900000000001E-2</c:v>
                </c:pt>
                <c:pt idx="8">
                  <c:v>7.1454500000000004E-2</c:v>
                </c:pt>
                <c:pt idx="9">
                  <c:v>0.111219</c:v>
                </c:pt>
                <c:pt idx="10">
                  <c:v>0.17931</c:v>
                </c:pt>
                <c:pt idx="11">
                  <c:v>0.31405899999999998</c:v>
                </c:pt>
                <c:pt idx="12">
                  <c:v>0.65564900000000004</c:v>
                </c:pt>
                <c:pt idx="13">
                  <c:v>1.89835</c:v>
                </c:pt>
                <c:pt idx="14">
                  <c:v>9.0259099999999997</c:v>
                </c:pt>
                <c:pt idx="15">
                  <c:v>78.304299999999998</c:v>
                </c:pt>
                <c:pt idx="16">
                  <c:v>1296.08</c:v>
                </c:pt>
                <c:pt idx="17">
                  <c:v>3783.16</c:v>
                </c:pt>
              </c:numCache>
            </c:numRef>
          </c:yVal>
          <c:smooth val="1"/>
          <c:extLst>
            <c:ext xmlns:c16="http://schemas.microsoft.com/office/drawing/2014/chart" uri="{C3380CC4-5D6E-409C-BE32-E72D297353CC}">
              <c16:uniqueId val="{00000000-B448-4D43-9976-46B495013F1D}"/>
            </c:ext>
          </c:extLst>
        </c:ser>
        <c:dLbls>
          <c:showLegendKey val="0"/>
          <c:showVal val="0"/>
          <c:showCatName val="0"/>
          <c:showSerName val="0"/>
          <c:showPercent val="0"/>
          <c:showBubbleSize val="0"/>
        </c:dLbls>
        <c:axId val="1308052799"/>
        <c:axId val="1308053279"/>
      </c:scatterChart>
      <c:valAx>
        <c:axId val="130805279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Strain</a:t>
                </a:r>
                <a:endParaRPr lang="en-IN"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053279"/>
        <c:crosses val="autoZero"/>
        <c:crossBetween val="midCat"/>
      </c:valAx>
      <c:valAx>
        <c:axId val="13080532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Stress</a:t>
                </a:r>
                <a:endParaRPr lang="en-IN"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052799"/>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Odgen_60mm-old test</a:t>
            </a:r>
            <a:r>
              <a:rPr lang="en-US" baseline="0"/>
              <a:t> d</a:t>
            </a:r>
            <a:r>
              <a:rPr lang="en-US"/>
              <a:t>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Sheet3!$N$24:$N$41</c:f>
              <c:numCache>
                <c:formatCode>General</c:formatCode>
                <c:ptCount val="18"/>
                <c:pt idx="0">
                  <c:v>0</c:v>
                </c:pt>
                <c:pt idx="1">
                  <c:v>1.9980000000000002E-3</c:v>
                </c:pt>
                <c:pt idx="2">
                  <c:v>3.9920199999999998E-3</c:v>
                </c:pt>
                <c:pt idx="3">
                  <c:v>6.9756100000000001E-3</c:v>
                </c:pt>
                <c:pt idx="4">
                  <c:v>1.1434400000000001E-2</c:v>
                </c:pt>
                <c:pt idx="5">
                  <c:v>1.8085500000000001E-2</c:v>
                </c:pt>
                <c:pt idx="6">
                  <c:v>2.7979899999999999E-2</c:v>
                </c:pt>
                <c:pt idx="7">
                  <c:v>4.2640299999999999E-2</c:v>
                </c:pt>
                <c:pt idx="8">
                  <c:v>6.4235700000000007E-2</c:v>
                </c:pt>
                <c:pt idx="9">
                  <c:v>9.5778799999999997E-2</c:v>
                </c:pt>
                <c:pt idx="10">
                  <c:v>0.14130300000000001</c:v>
                </c:pt>
                <c:pt idx="11">
                  <c:v>0.205924</c:v>
                </c:pt>
                <c:pt idx="12">
                  <c:v>0.29564299999999999</c:v>
                </c:pt>
                <c:pt idx="13">
                  <c:v>0.41672500000000001</c:v>
                </c:pt>
                <c:pt idx="14">
                  <c:v>0.57463299999999995</c:v>
                </c:pt>
                <c:pt idx="15">
                  <c:v>0.77275199999999999</c:v>
                </c:pt>
                <c:pt idx="16">
                  <c:v>1.01145</c:v>
                </c:pt>
                <c:pt idx="17">
                  <c:v>1.0986100000000001</c:v>
                </c:pt>
              </c:numCache>
            </c:numRef>
          </c:xVal>
          <c:yVal>
            <c:numRef>
              <c:f>Sheet3!$O$24:$O$41</c:f>
              <c:numCache>
                <c:formatCode>General</c:formatCode>
                <c:ptCount val="18"/>
                <c:pt idx="0">
                  <c:v>0</c:v>
                </c:pt>
                <c:pt idx="1">
                  <c:v>4.2546800000000003E-3</c:v>
                </c:pt>
                <c:pt idx="2">
                  <c:v>8.5035300000000005E-3</c:v>
                </c:pt>
                <c:pt idx="3">
                  <c:v>1.48717E-2</c:v>
                </c:pt>
                <c:pt idx="4">
                  <c:v>2.4430199999999999E-2</c:v>
                </c:pt>
                <c:pt idx="5">
                  <c:v>3.8840100000000002E-2</c:v>
                </c:pt>
                <c:pt idx="6">
                  <c:v>6.0812499999999999E-2</c:v>
                </c:pt>
                <c:pt idx="7">
                  <c:v>9.5232899999999995E-2</c:v>
                </c:pt>
                <c:pt idx="8">
                  <c:v>0.15246100000000001</c:v>
                </c:pt>
                <c:pt idx="9">
                  <c:v>0.25977699999999998</c:v>
                </c:pt>
                <c:pt idx="10">
                  <c:v>0.50942100000000001</c:v>
                </c:pt>
                <c:pt idx="11">
                  <c:v>1.3173999999999999</c:v>
                </c:pt>
                <c:pt idx="12">
                  <c:v>5.3457400000000002</c:v>
                </c:pt>
                <c:pt idx="13">
                  <c:v>38.744199999999999</c:v>
                </c:pt>
                <c:pt idx="14">
                  <c:v>530.68200000000002</c:v>
                </c:pt>
                <c:pt idx="15">
                  <c:v>14136.8</c:v>
                </c:pt>
                <c:pt idx="16">
                  <c:v>734308</c:v>
                </c:pt>
                <c:pt idx="17" formatCode="0.00E+00">
                  <c:v>3105860</c:v>
                </c:pt>
              </c:numCache>
            </c:numRef>
          </c:yVal>
          <c:smooth val="1"/>
          <c:extLst>
            <c:ext xmlns:c16="http://schemas.microsoft.com/office/drawing/2014/chart" uri="{C3380CC4-5D6E-409C-BE32-E72D297353CC}">
              <c16:uniqueId val="{00000000-638F-4332-AAE1-BA36AA688671}"/>
            </c:ext>
          </c:extLst>
        </c:ser>
        <c:dLbls>
          <c:showLegendKey val="0"/>
          <c:showVal val="0"/>
          <c:showCatName val="0"/>
          <c:showSerName val="0"/>
          <c:showPercent val="0"/>
          <c:showBubbleSize val="0"/>
        </c:dLbls>
        <c:axId val="1308034079"/>
        <c:axId val="1308050879"/>
      </c:scatterChart>
      <c:valAx>
        <c:axId val="13080340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050879"/>
        <c:crosses val="autoZero"/>
        <c:crossBetween val="midCat"/>
      </c:valAx>
      <c:valAx>
        <c:axId val="1308050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034079"/>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Red curve: Experimental</a:t>
            </a:r>
            <a:r>
              <a:rPr lang="en-IN" baseline="0" dirty="0"/>
              <a:t> data- stress vs stain</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Sheet1!$B$57:$B$71</c:f>
              <c:numCache>
                <c:formatCode>General</c:formatCode>
                <c:ptCount val="15"/>
                <c:pt idx="1">
                  <c:v>1.181</c:v>
                </c:pt>
                <c:pt idx="2">
                  <c:v>1.071</c:v>
                </c:pt>
                <c:pt idx="3">
                  <c:v>0.96899999999999997</c:v>
                </c:pt>
                <c:pt idx="4">
                  <c:v>0.89500000000000002</c:v>
                </c:pt>
                <c:pt idx="5">
                  <c:v>0.79100000000000004</c:v>
                </c:pt>
                <c:pt idx="6">
                  <c:v>0.68799999999999994</c:v>
                </c:pt>
                <c:pt idx="7">
                  <c:v>0.60299999999999998</c:v>
                </c:pt>
                <c:pt idx="8">
                  <c:v>0.52800000000000002</c:v>
                </c:pt>
                <c:pt idx="9">
                  <c:v>0.46</c:v>
                </c:pt>
                <c:pt idx="10">
                  <c:v>0.39600000000000002</c:v>
                </c:pt>
                <c:pt idx="11">
                  <c:v>0.33300000000000002</c:v>
                </c:pt>
                <c:pt idx="12">
                  <c:v>0.27700000000000002</c:v>
                </c:pt>
                <c:pt idx="13">
                  <c:v>0.222</c:v>
                </c:pt>
                <c:pt idx="14">
                  <c:v>0.16700000000000001</c:v>
                </c:pt>
              </c:numCache>
            </c:numRef>
          </c:xVal>
          <c:yVal>
            <c:numRef>
              <c:f>Sheet1!$C$57:$C$71</c:f>
              <c:numCache>
                <c:formatCode>General</c:formatCode>
                <c:ptCount val="15"/>
                <c:pt idx="1">
                  <c:v>0.66</c:v>
                </c:pt>
                <c:pt idx="2">
                  <c:v>0.64600000000000002</c:v>
                </c:pt>
                <c:pt idx="3">
                  <c:v>0.63100000000000001</c:v>
                </c:pt>
                <c:pt idx="4">
                  <c:v>0.61699999999999999</c:v>
                </c:pt>
                <c:pt idx="5">
                  <c:v>0.60299999999999998</c:v>
                </c:pt>
                <c:pt idx="6">
                  <c:v>0.56899999999999995</c:v>
                </c:pt>
                <c:pt idx="7">
                  <c:v>0.53300000000000003</c:v>
                </c:pt>
                <c:pt idx="8">
                  <c:v>0.47299999999999998</c:v>
                </c:pt>
                <c:pt idx="9">
                  <c:v>0.41299999999999998</c:v>
                </c:pt>
                <c:pt idx="10">
                  <c:v>0.35099999999999998</c:v>
                </c:pt>
                <c:pt idx="11">
                  <c:v>0.28899999999999998</c:v>
                </c:pt>
                <c:pt idx="12">
                  <c:v>0.224</c:v>
                </c:pt>
                <c:pt idx="13">
                  <c:v>0.155</c:v>
                </c:pt>
                <c:pt idx="14">
                  <c:v>0.09</c:v>
                </c:pt>
              </c:numCache>
            </c:numRef>
          </c:yVal>
          <c:smooth val="1"/>
          <c:extLst>
            <c:ext xmlns:c16="http://schemas.microsoft.com/office/drawing/2014/chart" uri="{C3380CC4-5D6E-409C-BE32-E72D297353CC}">
              <c16:uniqueId val="{00000000-4310-4904-9900-5139F668D63F}"/>
            </c:ext>
          </c:extLst>
        </c:ser>
        <c:dLbls>
          <c:showLegendKey val="0"/>
          <c:showVal val="0"/>
          <c:showCatName val="0"/>
          <c:showSerName val="0"/>
          <c:showPercent val="0"/>
          <c:showBubbleSize val="0"/>
        </c:dLbls>
        <c:axId val="992685935"/>
        <c:axId val="992682575"/>
      </c:scatterChart>
      <c:valAx>
        <c:axId val="9926859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2682575"/>
        <c:crosses val="autoZero"/>
        <c:crossBetween val="midCat"/>
      </c:valAx>
      <c:valAx>
        <c:axId val="9926825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2685935"/>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'Quad-set1'!$X$6:$X$21</c:f>
              <c:numCache>
                <c:formatCode>General</c:formatCode>
                <c:ptCount val="16"/>
                <c:pt idx="0">
                  <c:v>0</c:v>
                </c:pt>
                <c:pt idx="1">
                  <c:v>9.9503300000000003E-3</c:v>
                </c:pt>
                <c:pt idx="2">
                  <c:v>1.98026E-2</c:v>
                </c:pt>
                <c:pt idx="3">
                  <c:v>3.4401399999999999E-2</c:v>
                </c:pt>
                <c:pt idx="4">
                  <c:v>5.5907600000000002E-2</c:v>
                </c:pt>
                <c:pt idx="5">
                  <c:v>8.7323799999999993E-2</c:v>
                </c:pt>
                <c:pt idx="6">
                  <c:v>0.13267200000000001</c:v>
                </c:pt>
                <c:pt idx="7">
                  <c:v>0.19705600000000001</c:v>
                </c:pt>
                <c:pt idx="8">
                  <c:v>0.27597300000000002</c:v>
                </c:pt>
                <c:pt idx="9">
                  <c:v>0.34911500000000001</c:v>
                </c:pt>
                <c:pt idx="10">
                  <c:v>0.41726999999999997</c:v>
                </c:pt>
                <c:pt idx="11">
                  <c:v>0.48107499999999997</c:v>
                </c:pt>
                <c:pt idx="12">
                  <c:v>0.54105000000000003</c:v>
                </c:pt>
                <c:pt idx="13">
                  <c:v>0.597634</c:v>
                </c:pt>
                <c:pt idx="14">
                  <c:v>0.65118500000000001</c:v>
                </c:pt>
                <c:pt idx="15">
                  <c:v>0.69314699999999996</c:v>
                </c:pt>
              </c:numCache>
            </c:numRef>
          </c:xVal>
          <c:yVal>
            <c:numRef>
              <c:f>'Quad-set1'!$Y$6:$Y$21</c:f>
              <c:numCache>
                <c:formatCode>General</c:formatCode>
                <c:ptCount val="16"/>
                <c:pt idx="0">
                  <c:v>0</c:v>
                </c:pt>
                <c:pt idx="1">
                  <c:v>2.0145300000000001E-2</c:v>
                </c:pt>
                <c:pt idx="2">
                  <c:v>4.0099900000000001E-2</c:v>
                </c:pt>
                <c:pt idx="3">
                  <c:v>6.9698800000000005E-2</c:v>
                </c:pt>
                <c:pt idx="4">
                  <c:v>0.113417</c:v>
                </c:pt>
                <c:pt idx="5">
                  <c:v>0.177679</c:v>
                </c:pt>
                <c:pt idx="6">
                  <c:v>0.27173199999999997</c:v>
                </c:pt>
                <c:pt idx="7">
                  <c:v>0.40925299999999998</c:v>
                </c:pt>
                <c:pt idx="8">
                  <c:v>0.58749600000000002</c:v>
                </c:pt>
                <c:pt idx="9">
                  <c:v>0.76561000000000001</c:v>
                </c:pt>
                <c:pt idx="10">
                  <c:v>0.94602200000000003</c:v>
                </c:pt>
                <c:pt idx="11">
                  <c:v>1.1310800000000001</c:v>
                </c:pt>
                <c:pt idx="12">
                  <c:v>1.32182</c:v>
                </c:pt>
                <c:pt idx="13">
                  <c:v>1.5190999999999999</c:v>
                </c:pt>
                <c:pt idx="14">
                  <c:v>1.72374</c:v>
                </c:pt>
                <c:pt idx="15">
                  <c:v>1.8978600000000001</c:v>
                </c:pt>
              </c:numCache>
            </c:numRef>
          </c:yVal>
          <c:smooth val="1"/>
          <c:extLst>
            <c:ext xmlns:c16="http://schemas.microsoft.com/office/drawing/2014/chart" uri="{C3380CC4-5D6E-409C-BE32-E72D297353CC}">
              <c16:uniqueId val="{00000001-6FD7-4B48-9F10-7083B4F2EE56}"/>
            </c:ext>
          </c:extLst>
        </c:ser>
        <c:dLbls>
          <c:showLegendKey val="0"/>
          <c:showVal val="0"/>
          <c:showCatName val="0"/>
          <c:showSerName val="0"/>
          <c:showPercent val="0"/>
          <c:showBubbleSize val="0"/>
        </c:dLbls>
        <c:axId val="1011278559"/>
        <c:axId val="1011267999"/>
      </c:scatterChart>
      <c:valAx>
        <c:axId val="101127855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Strain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1267999"/>
        <c:crosses val="autoZero"/>
        <c:crossBetween val="midCat"/>
      </c:valAx>
      <c:valAx>
        <c:axId val="1011267999"/>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Stress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1278559"/>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5">
        <a:lumMod val="20000"/>
        <a:lumOff val="80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Stress-Strain</a:t>
            </a:r>
            <a:r>
              <a:rPr lang="en-IN" baseline="0"/>
              <a:t> (Mooney Rivlin-2 parameters)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'Diff n'!$B$6:$B$21</c:f>
              <c:numCache>
                <c:formatCode>General</c:formatCode>
                <c:ptCount val="16"/>
                <c:pt idx="0">
                  <c:v>0</c:v>
                </c:pt>
                <c:pt idx="1">
                  <c:v>9.9503300000000003E-3</c:v>
                </c:pt>
                <c:pt idx="2">
                  <c:v>1.98026E-2</c:v>
                </c:pt>
                <c:pt idx="3">
                  <c:v>3.4401399999999999E-2</c:v>
                </c:pt>
                <c:pt idx="4">
                  <c:v>5.5907600000000002E-2</c:v>
                </c:pt>
                <c:pt idx="5">
                  <c:v>8.7323799999999993E-2</c:v>
                </c:pt>
                <c:pt idx="6">
                  <c:v>0.13267200000000001</c:v>
                </c:pt>
                <c:pt idx="7">
                  <c:v>0.19705600000000001</c:v>
                </c:pt>
                <c:pt idx="8">
                  <c:v>0.27597300000000002</c:v>
                </c:pt>
                <c:pt idx="9">
                  <c:v>0.34911500000000001</c:v>
                </c:pt>
                <c:pt idx="10">
                  <c:v>0.41726999999999997</c:v>
                </c:pt>
                <c:pt idx="11">
                  <c:v>0.48107499999999997</c:v>
                </c:pt>
                <c:pt idx="12">
                  <c:v>0.54105199999999998</c:v>
                </c:pt>
                <c:pt idx="13">
                  <c:v>0.597634</c:v>
                </c:pt>
                <c:pt idx="14">
                  <c:v>0.65118500000000001</c:v>
                </c:pt>
                <c:pt idx="15">
                  <c:v>0.69314699999999996</c:v>
                </c:pt>
              </c:numCache>
            </c:numRef>
          </c:xVal>
          <c:yVal>
            <c:numRef>
              <c:f>'Diff n'!$C$6:$C$21</c:f>
              <c:numCache>
                <c:formatCode>General</c:formatCode>
                <c:ptCount val="16"/>
                <c:pt idx="0">
                  <c:v>0</c:v>
                </c:pt>
                <c:pt idx="1">
                  <c:v>1.8453300000000001E-3</c:v>
                </c:pt>
                <c:pt idx="2">
                  <c:v>3.9932400000000003E-3</c:v>
                </c:pt>
                <c:pt idx="3">
                  <c:v>7.7643800000000004E-3</c:v>
                </c:pt>
                <c:pt idx="4">
                  <c:v>1.46058E-2</c:v>
                </c:pt>
                <c:pt idx="5">
                  <c:v>2.7378099999999999E-2</c:v>
                </c:pt>
                <c:pt idx="6">
                  <c:v>5.1733700000000001E-2</c:v>
                </c:pt>
                <c:pt idx="7">
                  <c:v>9.8742399999999994E-2</c:v>
                </c:pt>
                <c:pt idx="8">
                  <c:v>0.177485</c:v>
                </c:pt>
                <c:pt idx="9">
                  <c:v>0.27309</c:v>
                </c:pt>
                <c:pt idx="10">
                  <c:v>0.383905</c:v>
                </c:pt>
                <c:pt idx="11">
                  <c:v>0.50882700000000003</c:v>
                </c:pt>
                <c:pt idx="12">
                  <c:v>0.64710000000000001</c:v>
                </c:pt>
                <c:pt idx="13">
                  <c:v>0.79819600000000002</c:v>
                </c:pt>
                <c:pt idx="14">
                  <c:v>0.96174000000000004</c:v>
                </c:pt>
                <c:pt idx="15">
                  <c:v>1.10528</c:v>
                </c:pt>
              </c:numCache>
            </c:numRef>
          </c:yVal>
          <c:smooth val="1"/>
          <c:extLst>
            <c:ext xmlns:c16="http://schemas.microsoft.com/office/drawing/2014/chart" uri="{C3380CC4-5D6E-409C-BE32-E72D297353CC}">
              <c16:uniqueId val="{00000000-4B9D-47D0-8B04-E3109581E536}"/>
            </c:ext>
          </c:extLst>
        </c:ser>
        <c:dLbls>
          <c:showLegendKey val="0"/>
          <c:showVal val="0"/>
          <c:showCatName val="0"/>
          <c:showSerName val="0"/>
          <c:showPercent val="0"/>
          <c:showBubbleSize val="0"/>
        </c:dLbls>
        <c:axId val="2041716800"/>
        <c:axId val="2041177232"/>
      </c:scatterChart>
      <c:valAx>
        <c:axId val="20417168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1177232"/>
        <c:crosses val="autoZero"/>
        <c:crossBetween val="midCat"/>
      </c:valAx>
      <c:valAx>
        <c:axId val="204117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171680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Stress-Strain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'Diff n'!$B$28:$B$43</c:f>
              <c:numCache>
                <c:formatCode>General</c:formatCode>
                <c:ptCount val="16"/>
                <c:pt idx="0">
                  <c:v>0</c:v>
                </c:pt>
                <c:pt idx="1">
                  <c:v>9.9503300000000003E-3</c:v>
                </c:pt>
                <c:pt idx="2">
                  <c:v>1.98026E-2</c:v>
                </c:pt>
                <c:pt idx="3">
                  <c:v>3.4401399999999999E-2</c:v>
                </c:pt>
                <c:pt idx="4">
                  <c:v>5.5907600000000002E-2</c:v>
                </c:pt>
                <c:pt idx="5">
                  <c:v>8.7323799999999993E-2</c:v>
                </c:pt>
                <c:pt idx="6">
                  <c:v>0.13267200000000001</c:v>
                </c:pt>
                <c:pt idx="7">
                  <c:v>0.19705600000000001</c:v>
                </c:pt>
                <c:pt idx="8">
                  <c:v>0.27597300000000002</c:v>
                </c:pt>
                <c:pt idx="9">
                  <c:v>0.34911500000000001</c:v>
                </c:pt>
                <c:pt idx="10">
                  <c:v>0.41726999999999997</c:v>
                </c:pt>
                <c:pt idx="11">
                  <c:v>0.48107499999999997</c:v>
                </c:pt>
                <c:pt idx="12">
                  <c:v>0.54105199999999998</c:v>
                </c:pt>
                <c:pt idx="13">
                  <c:v>0.597634</c:v>
                </c:pt>
                <c:pt idx="14">
                  <c:v>0.65118500000000001</c:v>
                </c:pt>
                <c:pt idx="15">
                  <c:v>0.69314699999999996</c:v>
                </c:pt>
              </c:numCache>
            </c:numRef>
          </c:xVal>
          <c:yVal>
            <c:numRef>
              <c:f>'Diff n'!$C$28:$C$43</c:f>
              <c:numCache>
                <c:formatCode>General</c:formatCode>
                <c:ptCount val="16"/>
                <c:pt idx="0">
                  <c:v>0</c:v>
                </c:pt>
                <c:pt idx="1">
                  <c:v>-1.14419E-2</c:v>
                </c:pt>
                <c:pt idx="2">
                  <c:v>-7.9676300000000005E-2</c:v>
                </c:pt>
                <c:pt idx="3">
                  <c:v>-0.41358299999999998</c:v>
                </c:pt>
                <c:pt idx="4">
                  <c:v>-1.78396</c:v>
                </c:pt>
                <c:pt idx="5">
                  <c:v>-6.7960200000000004</c:v>
                </c:pt>
                <c:pt idx="6">
                  <c:v>-23.369800000000001</c:v>
                </c:pt>
                <c:pt idx="7">
                  <c:v>-71.499300000000005</c:v>
                </c:pt>
                <c:pt idx="8">
                  <c:v>-165.41300000000001</c:v>
                </c:pt>
                <c:pt idx="9">
                  <c:v>-244.066</c:v>
                </c:pt>
                <c:pt idx="10">
                  <c:v>-212.90899999999999</c:v>
                </c:pt>
                <c:pt idx="11">
                  <c:v>64.165499999999994</c:v>
                </c:pt>
                <c:pt idx="12">
                  <c:v>764.38900000000001</c:v>
                </c:pt>
                <c:pt idx="13">
                  <c:v>2106.44</c:v>
                </c:pt>
                <c:pt idx="14">
                  <c:v>4351.2700000000004</c:v>
                </c:pt>
                <c:pt idx="15">
                  <c:v>7085.1</c:v>
                </c:pt>
              </c:numCache>
            </c:numRef>
          </c:yVal>
          <c:smooth val="1"/>
          <c:extLst>
            <c:ext xmlns:c16="http://schemas.microsoft.com/office/drawing/2014/chart" uri="{C3380CC4-5D6E-409C-BE32-E72D297353CC}">
              <c16:uniqueId val="{00000000-F501-4ED5-91B5-FFE83DBAECC2}"/>
            </c:ext>
          </c:extLst>
        </c:ser>
        <c:dLbls>
          <c:showLegendKey val="0"/>
          <c:showVal val="0"/>
          <c:showCatName val="0"/>
          <c:showSerName val="0"/>
          <c:showPercent val="0"/>
          <c:showBubbleSize val="0"/>
        </c:dLbls>
        <c:axId val="1500660384"/>
        <c:axId val="75379504"/>
      </c:scatterChart>
      <c:valAx>
        <c:axId val="15006603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379504"/>
        <c:crosses val="autoZero"/>
        <c:crossBetween val="midCat"/>
      </c:valAx>
      <c:valAx>
        <c:axId val="75379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0660384"/>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Stress vs strain - 0.1MPa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Sheet1!$B$4:$B$25</c:f>
              <c:numCache>
                <c:formatCode>0.00E+00</c:formatCode>
                <c:ptCount val="22"/>
                <c:pt idx="0" formatCode="General">
                  <c:v>0</c:v>
                </c:pt>
                <c:pt idx="1">
                  <c:v>7.0424299999999996E-5</c:v>
                </c:pt>
                <c:pt idx="2" formatCode="General">
                  <c:v>1.4085000000000001E-4</c:v>
                </c:pt>
                <c:pt idx="3" formatCode="General">
                  <c:v>2.4649200000000001E-4</c:v>
                </c:pt>
                <c:pt idx="4" formatCode="General">
                  <c:v>4.0496100000000001E-4</c:v>
                </c:pt>
                <c:pt idx="5" formatCode="General">
                  <c:v>6.4267999999999997E-4</c:v>
                </c:pt>
                <c:pt idx="6" formatCode="General">
                  <c:v>9.9929100000000002E-4</c:v>
                </c:pt>
                <c:pt idx="7" formatCode="General">
                  <c:v>1.5342800000000001E-3</c:v>
                </c:pt>
                <c:pt idx="8" formatCode="General">
                  <c:v>2.33694E-3</c:v>
                </c:pt>
                <c:pt idx="9" formatCode="General">
                  <c:v>3.5412899999999999E-3</c:v>
                </c:pt>
                <c:pt idx="10" formatCode="General">
                  <c:v>5.3486499999999999E-3</c:v>
                </c:pt>
                <c:pt idx="11" formatCode="General">
                  <c:v>8.0614999999999992E-3</c:v>
                </c:pt>
                <c:pt idx="12" formatCode="General">
                  <c:v>1.2135099999999999E-2</c:v>
                </c:pt>
                <c:pt idx="13" formatCode="General">
                  <c:v>1.8254099999999999E-2</c:v>
                </c:pt>
                <c:pt idx="14" formatCode="General">
                  <c:v>2.53409E-2</c:v>
                </c:pt>
                <c:pt idx="15" formatCode="General">
                  <c:v>3.2440400000000001E-2</c:v>
                </c:pt>
                <c:pt idx="16" formatCode="General">
                  <c:v>3.9551599999999999E-2</c:v>
                </c:pt>
                <c:pt idx="17" formatCode="General">
                  <c:v>4.6673600000000003E-2</c:v>
                </c:pt>
                <c:pt idx="18" formatCode="General">
                  <c:v>5.3805499999999999E-2</c:v>
                </c:pt>
                <c:pt idx="19" formatCode="General">
                  <c:v>6.0946399999999998E-2</c:v>
                </c:pt>
                <c:pt idx="20" formatCode="General">
                  <c:v>6.80954E-2</c:v>
                </c:pt>
                <c:pt idx="21" formatCode="General">
                  <c:v>7.1064500000000003E-2</c:v>
                </c:pt>
              </c:numCache>
            </c:numRef>
          </c:xVal>
          <c:yVal>
            <c:numRef>
              <c:f>Sheet1!$C$4:$C$25</c:f>
              <c:numCache>
                <c:formatCode>General</c:formatCode>
                <c:ptCount val="22"/>
                <c:pt idx="0">
                  <c:v>0</c:v>
                </c:pt>
                <c:pt idx="1">
                  <c:v>1.00004E-4</c:v>
                </c:pt>
                <c:pt idx="2">
                  <c:v>2.0001400000000001E-4</c:v>
                </c:pt>
                <c:pt idx="3">
                  <c:v>3.5004300000000002E-4</c:v>
                </c:pt>
                <c:pt idx="4">
                  <c:v>5.7511599999999997E-4</c:v>
                </c:pt>
                <c:pt idx="5">
                  <c:v>9.1279299999999996E-4</c:v>
                </c:pt>
                <c:pt idx="6">
                  <c:v>1.41946E-3</c:v>
                </c:pt>
                <c:pt idx="7">
                  <c:v>2.1798E-3</c:v>
                </c:pt>
                <c:pt idx="8">
                  <c:v>3.3210700000000002E-3</c:v>
                </c:pt>
                <c:pt idx="9">
                  <c:v>5.0346899999999997E-3</c:v>
                </c:pt>
                <c:pt idx="10">
                  <c:v>7.6090200000000002E-3</c:v>
                </c:pt>
                <c:pt idx="11">
                  <c:v>1.14793E-2</c:v>
                </c:pt>
                <c:pt idx="12">
                  <c:v>1.7304199999999999E-2</c:v>
                </c:pt>
                <c:pt idx="13">
                  <c:v>2.60863E-2</c:v>
                </c:pt>
                <c:pt idx="14">
                  <c:v>3.6306400000000003E-2</c:v>
                </c:pt>
                <c:pt idx="15">
                  <c:v>4.6598899999999999E-2</c:v>
                </c:pt>
                <c:pt idx="16">
                  <c:v>5.6964599999999997E-2</c:v>
                </c:pt>
                <c:pt idx="17">
                  <c:v>6.74038E-2</c:v>
                </c:pt>
                <c:pt idx="18">
                  <c:v>7.7917100000000003E-2</c:v>
                </c:pt>
                <c:pt idx="19">
                  <c:v>8.8505E-2</c:v>
                </c:pt>
                <c:pt idx="20">
                  <c:v>9.9167900000000003E-2</c:v>
                </c:pt>
                <c:pt idx="21">
                  <c:v>0.103617</c:v>
                </c:pt>
              </c:numCache>
            </c:numRef>
          </c:yVal>
          <c:smooth val="1"/>
          <c:extLst>
            <c:ext xmlns:c16="http://schemas.microsoft.com/office/drawing/2014/chart" uri="{C3380CC4-5D6E-409C-BE32-E72D297353CC}">
              <c16:uniqueId val="{00000000-BA5F-4CCB-9318-933250C33C32}"/>
            </c:ext>
          </c:extLst>
        </c:ser>
        <c:dLbls>
          <c:showLegendKey val="0"/>
          <c:showVal val="0"/>
          <c:showCatName val="0"/>
          <c:showSerName val="0"/>
          <c:showPercent val="0"/>
          <c:showBubbleSize val="0"/>
        </c:dLbls>
        <c:axId val="2079571263"/>
        <c:axId val="2079584223"/>
      </c:scatterChart>
      <c:valAx>
        <c:axId val="20795712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9584223"/>
        <c:crosses val="autoZero"/>
        <c:crossBetween val="midCat"/>
      </c:valAx>
      <c:valAx>
        <c:axId val="2079584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9571263"/>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Results!$A$5:$A$24</c:f>
              <c:numCache>
                <c:formatCode>General</c:formatCode>
                <c:ptCount val="20"/>
                <c:pt idx="0">
                  <c:v>0</c:v>
                </c:pt>
                <c:pt idx="1">
                  <c:v>3.25341E-3</c:v>
                </c:pt>
                <c:pt idx="2">
                  <c:v>6.5611100000000002E-3</c:v>
                </c:pt>
                <c:pt idx="3">
                  <c:v>1.15441E-2</c:v>
                </c:pt>
                <c:pt idx="4">
                  <c:v>1.9062699999999998E-2</c:v>
                </c:pt>
                <c:pt idx="5">
                  <c:v>3.04391E-2</c:v>
                </c:pt>
                <c:pt idx="6">
                  <c:v>4.7719699999999997E-2</c:v>
                </c:pt>
                <c:pt idx="7">
                  <c:v>6.5254000000000006E-2</c:v>
                </c:pt>
                <c:pt idx="8">
                  <c:v>8.3037399999999997E-2</c:v>
                </c:pt>
                <c:pt idx="9">
                  <c:v>9.1652999999999998E-2</c:v>
                </c:pt>
                <c:pt idx="10">
                  <c:v>9.6143699999999999E-2</c:v>
                </c:pt>
                <c:pt idx="11">
                  <c:v>0.100657</c:v>
                </c:pt>
                <c:pt idx="12">
                  <c:v>0.10519100000000001</c:v>
                </c:pt>
                <c:pt idx="13">
                  <c:v>0.10974</c:v>
                </c:pt>
                <c:pt idx="14">
                  <c:v>0.114301</c:v>
                </c:pt>
                <c:pt idx="15">
                  <c:v>0.114866</c:v>
                </c:pt>
                <c:pt idx="16">
                  <c:v>0.11543299999999999</c:v>
                </c:pt>
                <c:pt idx="17">
                  <c:v>0.115576</c:v>
                </c:pt>
                <c:pt idx="18">
                  <c:v>0.11579</c:v>
                </c:pt>
                <c:pt idx="19">
                  <c:v>0.11611299999999999</c:v>
                </c:pt>
              </c:numCache>
            </c:numRef>
          </c:xVal>
          <c:yVal>
            <c:numRef>
              <c:f>Results!$B$5:$B$24</c:f>
              <c:numCache>
                <c:formatCode>General</c:formatCode>
                <c:ptCount val="20"/>
                <c:pt idx="0">
                  <c:v>0</c:v>
                </c:pt>
                <c:pt idx="1">
                  <c:v>0.01</c:v>
                </c:pt>
                <c:pt idx="2">
                  <c:v>0.02</c:v>
                </c:pt>
                <c:pt idx="3">
                  <c:v>3.5000000000000003E-2</c:v>
                </c:pt>
                <c:pt idx="4">
                  <c:v>5.7500000000000002E-2</c:v>
                </c:pt>
                <c:pt idx="5">
                  <c:v>9.1249999999999998E-2</c:v>
                </c:pt>
                <c:pt idx="6">
                  <c:v>0.141875</c:v>
                </c:pt>
                <c:pt idx="7">
                  <c:v>0.1925</c:v>
                </c:pt>
                <c:pt idx="8">
                  <c:v>0.24312500000000001</c:v>
                </c:pt>
                <c:pt idx="9">
                  <c:v>0.26843800000000001</c:v>
                </c:pt>
                <c:pt idx="10">
                  <c:v>0.28109400000000001</c:v>
                </c:pt>
                <c:pt idx="11">
                  <c:v>0.29375000000000001</c:v>
                </c:pt>
                <c:pt idx="12">
                  <c:v>0.30640600000000001</c:v>
                </c:pt>
                <c:pt idx="13">
                  <c:v>0.31906299999999999</c:v>
                </c:pt>
                <c:pt idx="14">
                  <c:v>0.33171899999999999</c:v>
                </c:pt>
                <c:pt idx="15">
                  <c:v>0.33330100000000001</c:v>
                </c:pt>
                <c:pt idx="16">
                  <c:v>0.33488299999999999</c:v>
                </c:pt>
                <c:pt idx="17">
                  <c:v>0.33527800000000002</c:v>
                </c:pt>
                <c:pt idx="18">
                  <c:v>0.335872</c:v>
                </c:pt>
                <c:pt idx="19">
                  <c:v>0.33676099999999998</c:v>
                </c:pt>
              </c:numCache>
            </c:numRef>
          </c:yVal>
          <c:smooth val="1"/>
          <c:extLst>
            <c:ext xmlns:c16="http://schemas.microsoft.com/office/drawing/2014/chart" uri="{C3380CC4-5D6E-409C-BE32-E72D297353CC}">
              <c16:uniqueId val="{00000001-AADE-4696-BB75-A31CACDBB84C}"/>
            </c:ext>
          </c:extLst>
        </c:ser>
        <c:dLbls>
          <c:showLegendKey val="0"/>
          <c:showVal val="0"/>
          <c:showCatName val="0"/>
          <c:showSerName val="0"/>
          <c:showPercent val="0"/>
          <c:showBubbleSize val="0"/>
        </c:dLbls>
        <c:axId val="978181743"/>
        <c:axId val="978187503"/>
      </c:scatterChart>
      <c:valAx>
        <c:axId val="978181743"/>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Strain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8187503"/>
        <c:crosses val="autoZero"/>
        <c:crossBetween val="midCat"/>
      </c:valAx>
      <c:valAx>
        <c:axId val="97818750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Stress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8181743"/>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Uniaxial</a:t>
            </a:r>
            <a:r>
              <a:rPr lang="en-IN" baseline="0"/>
              <a:t> test data</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Sheet1!$A$75:$A$82</c:f>
              <c:numCache>
                <c:formatCode>General</c:formatCode>
                <c:ptCount val="8"/>
                <c:pt idx="0">
                  <c:v>3.7999999999999999E-2</c:v>
                </c:pt>
                <c:pt idx="1">
                  <c:v>0.1338</c:v>
                </c:pt>
                <c:pt idx="2">
                  <c:v>0.221</c:v>
                </c:pt>
                <c:pt idx="3">
                  <c:v>0.34499999999999997</c:v>
                </c:pt>
                <c:pt idx="4">
                  <c:v>0.46</c:v>
                </c:pt>
                <c:pt idx="5">
                  <c:v>0.62419999999999998</c:v>
                </c:pt>
                <c:pt idx="6">
                  <c:v>0.85099999999999998</c:v>
                </c:pt>
                <c:pt idx="7">
                  <c:v>1.4268000000000001</c:v>
                </c:pt>
              </c:numCache>
            </c:numRef>
          </c:xVal>
          <c:yVal>
            <c:numRef>
              <c:f>Sheet1!$B$75:$B$82</c:f>
              <c:numCache>
                <c:formatCode>General</c:formatCode>
                <c:ptCount val="8"/>
                <c:pt idx="0">
                  <c:v>5.3999999999999999E-2</c:v>
                </c:pt>
                <c:pt idx="1">
                  <c:v>0.152</c:v>
                </c:pt>
                <c:pt idx="2">
                  <c:v>0.254</c:v>
                </c:pt>
                <c:pt idx="3">
                  <c:v>0.36199999999999999</c:v>
                </c:pt>
                <c:pt idx="4">
                  <c:v>0.45900000000000002</c:v>
                </c:pt>
                <c:pt idx="5">
                  <c:v>0.58299999999999996</c:v>
                </c:pt>
                <c:pt idx="6">
                  <c:v>0.65600000000000003</c:v>
                </c:pt>
                <c:pt idx="7">
                  <c:v>0.73</c:v>
                </c:pt>
              </c:numCache>
            </c:numRef>
          </c:yVal>
          <c:smooth val="1"/>
          <c:extLst>
            <c:ext xmlns:c16="http://schemas.microsoft.com/office/drawing/2014/chart" uri="{C3380CC4-5D6E-409C-BE32-E72D297353CC}">
              <c16:uniqueId val="{00000000-36FF-48EE-A321-2BFF66CF666D}"/>
            </c:ext>
          </c:extLst>
        </c:ser>
        <c:dLbls>
          <c:showLegendKey val="0"/>
          <c:showVal val="0"/>
          <c:showCatName val="0"/>
          <c:showSerName val="0"/>
          <c:showPercent val="0"/>
          <c:showBubbleSize val="0"/>
        </c:dLbls>
        <c:axId val="416073791"/>
        <c:axId val="416074271"/>
      </c:scatterChart>
      <c:valAx>
        <c:axId val="4160737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6074271"/>
        <c:crosses val="autoZero"/>
        <c:crossBetween val="midCat"/>
      </c:valAx>
      <c:valAx>
        <c:axId val="416074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607379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Stress-Strain (N=2)</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Results!$BE$30:$BE$47</c:f>
              <c:numCache>
                <c:formatCode>General</c:formatCode>
                <c:ptCount val="18"/>
                <c:pt idx="0">
                  <c:v>0</c:v>
                </c:pt>
                <c:pt idx="1">
                  <c:v>9.9949999999999995E-4</c:v>
                </c:pt>
                <c:pt idx="2">
                  <c:v>1.9980000000000002E-3</c:v>
                </c:pt>
                <c:pt idx="3">
                  <c:v>3.4938899999999999E-3</c:v>
                </c:pt>
                <c:pt idx="4">
                  <c:v>5.7335299999999997E-3</c:v>
                </c:pt>
                <c:pt idx="5">
                  <c:v>9.0836200000000006E-3</c:v>
                </c:pt>
                <c:pt idx="6">
                  <c:v>1.4087799999999999E-2</c:v>
                </c:pt>
                <c:pt idx="7">
                  <c:v>2.1547400000000001E-2</c:v>
                </c:pt>
                <c:pt idx="8">
                  <c:v>3.2633599999999999E-2</c:v>
                </c:pt>
                <c:pt idx="9">
                  <c:v>4.9035700000000002E-2</c:v>
                </c:pt>
                <c:pt idx="10">
                  <c:v>7.3145199999999994E-2</c:v>
                </c:pt>
                <c:pt idx="11">
                  <c:v>0.108253</c:v>
                </c:pt>
                <c:pt idx="12">
                  <c:v>0.15870799999999999</c:v>
                </c:pt>
                <c:pt idx="13">
                  <c:v>0.22991500000000001</c:v>
                </c:pt>
                <c:pt idx="14">
                  <c:v>0.32803599999999999</c:v>
                </c:pt>
                <c:pt idx="15">
                  <c:v>0.45923199999999997</c:v>
                </c:pt>
                <c:pt idx="16">
                  <c:v>0.62849500000000003</c:v>
                </c:pt>
                <c:pt idx="17">
                  <c:v>0.69314699999999996</c:v>
                </c:pt>
              </c:numCache>
            </c:numRef>
          </c:xVal>
          <c:yVal>
            <c:numRef>
              <c:f>Results!$BF$30:$BF$47</c:f>
              <c:numCache>
                <c:formatCode>General</c:formatCode>
                <c:ptCount val="18"/>
                <c:pt idx="0">
                  <c:v>0</c:v>
                </c:pt>
                <c:pt idx="1">
                  <c:v>6.7789E-3</c:v>
                </c:pt>
                <c:pt idx="2">
                  <c:v>1.35278E-2</c:v>
                </c:pt>
                <c:pt idx="3">
                  <c:v>2.3595399999999999E-2</c:v>
                </c:pt>
                <c:pt idx="4">
                  <c:v>3.8573400000000001E-2</c:v>
                </c:pt>
                <c:pt idx="5">
                  <c:v>6.0768599999999999E-2</c:v>
                </c:pt>
                <c:pt idx="6">
                  <c:v>9.3469099999999999E-2</c:v>
                </c:pt>
                <c:pt idx="7">
                  <c:v>0.14125199999999999</c:v>
                </c:pt>
                <c:pt idx="8">
                  <c:v>0.21027899999999999</c:v>
                </c:pt>
                <c:pt idx="9">
                  <c:v>0.30850899999999998</c:v>
                </c:pt>
                <c:pt idx="10">
                  <c:v>0.44586799999999999</c:v>
                </c:pt>
                <c:pt idx="11">
                  <c:v>0.63508699999999996</c:v>
                </c:pt>
                <c:pt idx="12">
                  <c:v>0.89624199999999998</c:v>
                </c:pt>
                <c:pt idx="13">
                  <c:v>1.2739</c:v>
                </c:pt>
                <c:pt idx="14">
                  <c:v>1.88859</c:v>
                </c:pt>
                <c:pt idx="15">
                  <c:v>3.0634600000000001</c:v>
                </c:pt>
                <c:pt idx="16">
                  <c:v>5.6260700000000003</c:v>
                </c:pt>
                <c:pt idx="17">
                  <c:v>7.0641100000000003</c:v>
                </c:pt>
              </c:numCache>
            </c:numRef>
          </c:yVal>
          <c:smooth val="1"/>
          <c:extLst>
            <c:ext xmlns:c16="http://schemas.microsoft.com/office/drawing/2014/chart" uri="{C3380CC4-5D6E-409C-BE32-E72D297353CC}">
              <c16:uniqueId val="{00000000-2DD7-4691-9ABE-63AD26DC1D5A}"/>
            </c:ext>
          </c:extLst>
        </c:ser>
        <c:dLbls>
          <c:showLegendKey val="0"/>
          <c:showVal val="0"/>
          <c:showCatName val="0"/>
          <c:showSerName val="0"/>
          <c:showPercent val="0"/>
          <c:showBubbleSize val="0"/>
        </c:dLbls>
        <c:axId val="812611903"/>
        <c:axId val="812612383"/>
      </c:scatterChart>
      <c:valAx>
        <c:axId val="8126119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2612383"/>
        <c:crosses val="autoZero"/>
        <c:crossBetween val="midCat"/>
      </c:valAx>
      <c:valAx>
        <c:axId val="8126123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2611903"/>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59D89-A24E-40C9-96E1-9FC907D682A9}" type="datetimeFigureOut">
              <a:rPr lang="en-IN" smtClean="0"/>
              <a:t>25-09-2025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F329A1-74A2-4F0D-B4B5-D6BA95DB7FD2}" type="slidenum">
              <a:rPr lang="en-IN" smtClean="0"/>
              <a:t>‹#›</a:t>
            </a:fld>
            <a:endParaRPr lang="en-IN"/>
          </a:p>
        </p:txBody>
      </p:sp>
    </p:spTree>
    <p:extLst>
      <p:ext uri="{BB962C8B-B14F-4D97-AF65-F5344CB8AC3E}">
        <p14:creationId xmlns:p14="http://schemas.microsoft.com/office/powerpoint/2010/main" val="3777116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 elastomer is a polymer with viscoelasticity (i.e. both viscosity and elasticity) and with weak intermolecular forces, generally low Young's modulus (E) and high failure strain compared with other materials.</a:t>
            </a:r>
          </a:p>
          <a:p>
            <a:r>
              <a:rPr lang="en-US"/>
              <a:t>An elastomer is a polymer with viscoelasticity (i.e. both viscosity and elasticity) and with weak intermolecular forces, generally low Young's modulus (E) and high failure strain compared with other materials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88238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Papers had: </a:t>
            </a:r>
          </a:p>
          <a:p>
            <a:pPr marL="228600" indent="-228600">
              <a:buAutoNum type="arabicPeriod"/>
            </a:pPr>
            <a:r>
              <a:rPr lang="en-IN" sz="1200" b="0" i="0" u="none" strike="noStrike" kern="1200" dirty="0" err="1">
                <a:solidFill>
                  <a:schemeClr val="tx1"/>
                </a:solidFill>
                <a:effectLst/>
                <a:latin typeface="+mn-lt"/>
                <a:ea typeface="+mn-ea"/>
                <a:cs typeface="+mn-cs"/>
              </a:rPr>
              <a:t>Sugihardjo</a:t>
            </a:r>
            <a:r>
              <a:rPr lang="en-IN" sz="1200" b="0" i="0" u="none" strike="noStrike" kern="1200" dirty="0">
                <a:solidFill>
                  <a:schemeClr val="tx1"/>
                </a:solidFill>
                <a:effectLst/>
                <a:latin typeface="+mn-lt"/>
                <a:ea typeface="+mn-ea"/>
                <a:cs typeface="+mn-cs"/>
              </a:rPr>
              <a:t>, </a:t>
            </a:r>
            <a:r>
              <a:rPr lang="en-IN" sz="1200" b="0" i="0" u="none" strike="noStrike" kern="1200" dirty="0" err="1">
                <a:solidFill>
                  <a:schemeClr val="tx1"/>
                </a:solidFill>
                <a:effectLst/>
                <a:latin typeface="+mn-lt"/>
                <a:ea typeface="+mn-ea"/>
                <a:cs typeface="+mn-cs"/>
              </a:rPr>
              <a:t>Hidajat</a:t>
            </a:r>
            <a:r>
              <a:rPr lang="en-IN" sz="1200" b="0" i="0" u="none" strike="noStrike" kern="1200" dirty="0">
                <a:solidFill>
                  <a:schemeClr val="tx1"/>
                </a:solidFill>
                <a:effectLst/>
                <a:latin typeface="+mn-lt"/>
                <a:ea typeface="+mn-ea"/>
                <a:cs typeface="+mn-cs"/>
              </a:rPr>
              <a:t> &amp; Tavio, Tavio &amp; Lesmana, </a:t>
            </a:r>
            <a:r>
              <a:rPr lang="en-IN" sz="1200" b="0" i="0" u="none" strike="noStrike" kern="1200" dirty="0" err="1">
                <a:solidFill>
                  <a:schemeClr val="tx1"/>
                </a:solidFill>
                <a:effectLst/>
                <a:latin typeface="+mn-lt"/>
                <a:ea typeface="+mn-ea"/>
                <a:cs typeface="+mn-cs"/>
              </a:rPr>
              <a:t>Yudha</a:t>
            </a:r>
            <a:r>
              <a:rPr lang="en-IN" sz="1200" b="0" i="0" u="none" strike="noStrike" kern="1200" dirty="0">
                <a:solidFill>
                  <a:schemeClr val="tx1"/>
                </a:solidFill>
                <a:effectLst/>
                <a:latin typeface="+mn-lt"/>
                <a:ea typeface="+mn-ea"/>
                <a:cs typeface="+mn-cs"/>
              </a:rPr>
              <a:t>. (2018). FE Model of Low Grade Rubber for </a:t>
            </a:r>
            <a:r>
              <a:rPr lang="en-IN" sz="1200" b="0" i="0" u="none" strike="noStrike" kern="1200" dirty="0" err="1">
                <a:solidFill>
                  <a:schemeClr val="tx1"/>
                </a:solidFill>
                <a:effectLst/>
                <a:latin typeface="+mn-lt"/>
                <a:ea typeface="+mn-ea"/>
                <a:cs typeface="+mn-cs"/>
              </a:rPr>
              <a:t>Modeling</a:t>
            </a:r>
            <a:r>
              <a:rPr lang="en-IN" sz="1200" b="0" i="0" u="none" strike="noStrike" kern="1200" dirty="0">
                <a:solidFill>
                  <a:schemeClr val="tx1"/>
                </a:solidFill>
                <a:effectLst/>
                <a:latin typeface="+mn-lt"/>
                <a:ea typeface="+mn-ea"/>
                <a:cs typeface="+mn-cs"/>
              </a:rPr>
              <a:t> Housing’s Low-Cost Rubber Base Isolators. Civil Engineering Journal. 4. 24. 10.28991/cej-030966.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https://civilejournal.org/index.php/cej/article/view/613/pdf</a:t>
            </a:r>
          </a:p>
          <a:p>
            <a:pPr marL="228600" indent="-228600">
              <a:buAutoNum type="arabicPeriod"/>
            </a:pPr>
            <a:r>
              <a:rPr lang="en-IN" dirty="0"/>
              <a:t>https://abaqus.uclouvain.be/English/SIMACAEGSARefMap/simagsa-t-materialpropertieshyperelasticmodelfortherubber.htm</a:t>
            </a:r>
          </a:p>
        </p:txBody>
      </p:sp>
      <p:sp>
        <p:nvSpPr>
          <p:cNvPr id="4" name="Slide Number Placeholder 3"/>
          <p:cNvSpPr>
            <a:spLocks noGrp="1"/>
          </p:cNvSpPr>
          <p:nvPr>
            <p:ph type="sldNum" sz="quarter" idx="5"/>
          </p:nvPr>
        </p:nvSpPr>
        <p:spPr/>
        <p:txBody>
          <a:bodyPr/>
          <a:lstStyle/>
          <a:p>
            <a:fld id="{04B6F5A8-A881-479D-A872-75A74A1ECAA4}" type="slidenum">
              <a:rPr lang="en-IN" smtClean="0"/>
              <a:t>29</a:t>
            </a:fld>
            <a:endParaRPr lang="en-IN"/>
          </a:p>
        </p:txBody>
      </p:sp>
    </p:spTree>
    <p:extLst>
      <p:ext uri="{BB962C8B-B14F-4D97-AF65-F5344CB8AC3E}">
        <p14:creationId xmlns:p14="http://schemas.microsoft.com/office/powerpoint/2010/main" val="359681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4B6F5A8-A881-479D-A872-75A74A1ECAA4}" type="slidenum">
              <a:rPr lang="en-IN" smtClean="0"/>
              <a:t>30</a:t>
            </a:fld>
            <a:endParaRPr lang="en-IN"/>
          </a:p>
        </p:txBody>
      </p:sp>
    </p:spTree>
    <p:extLst>
      <p:ext uri="{BB962C8B-B14F-4D97-AF65-F5344CB8AC3E}">
        <p14:creationId xmlns:p14="http://schemas.microsoft.com/office/powerpoint/2010/main" val="4138518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Deviatoric" comes from </a:t>
            </a:r>
            <a:r>
              <a:rPr lang="en-IN" b="1" dirty="0"/>
              <a:t>deviator</a:t>
            </a:r>
            <a:r>
              <a:rPr lang="en-IN" dirty="0"/>
              <a:t>, meaning the part of stress or strain that causes </a:t>
            </a:r>
            <a:r>
              <a:rPr lang="en-IN" i="1" dirty="0"/>
              <a:t>shape change without volume change</a:t>
            </a:r>
          </a:p>
          <a:p>
            <a:r>
              <a:rPr lang="en-IN" dirty="0"/>
              <a:t>So </a:t>
            </a:r>
            <a:r>
              <a:rPr lang="en-IN" b="1" dirty="0"/>
              <a:t>isochoric deformation</a:t>
            </a:r>
            <a:r>
              <a:rPr lang="en-IN" dirty="0"/>
              <a:t> = deformation at </a:t>
            </a:r>
            <a:r>
              <a:rPr lang="en-IN" b="1" dirty="0"/>
              <a:t>constant volume</a:t>
            </a:r>
            <a:r>
              <a:rPr lang="en-IN" dirty="0"/>
              <a:t>.</a:t>
            </a:r>
          </a:p>
          <a:p>
            <a:r>
              <a:rPr lang="en-IN" dirty="0"/>
              <a:t>In rubber mechanics, we often assume that rubber is </a:t>
            </a:r>
            <a:r>
              <a:rPr lang="en-IN" i="1" dirty="0"/>
              <a:t>nearly incompressible</a:t>
            </a:r>
            <a:r>
              <a:rPr lang="en-IN" dirty="0"/>
              <a:t>, so most of its deformation is isochoric</a:t>
            </a:r>
          </a:p>
        </p:txBody>
      </p:sp>
      <p:sp>
        <p:nvSpPr>
          <p:cNvPr id="4" name="Slide Number Placeholder 3"/>
          <p:cNvSpPr>
            <a:spLocks noGrp="1"/>
          </p:cNvSpPr>
          <p:nvPr>
            <p:ph type="sldNum" sz="quarter" idx="5"/>
          </p:nvPr>
        </p:nvSpPr>
        <p:spPr/>
        <p:txBody>
          <a:bodyPr/>
          <a:lstStyle/>
          <a:p>
            <a:fld id="{04B6F5A8-A881-479D-A872-75A74A1ECAA4}" type="slidenum">
              <a:rPr lang="en-IN" smtClean="0"/>
              <a:t>36</a:t>
            </a:fld>
            <a:endParaRPr lang="en-IN"/>
          </a:p>
        </p:txBody>
      </p:sp>
    </p:spTree>
    <p:extLst>
      <p:ext uri="{BB962C8B-B14F-4D97-AF65-F5344CB8AC3E}">
        <p14:creationId xmlns:p14="http://schemas.microsoft.com/office/powerpoint/2010/main" val="918660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 bushing is a cylindrical lining or component used in two main contexts: to reduce friction and wear between moving parts in mechanical systems, or to provide electrical insulation for a conductor passing through a conductive barrier. Mechanical bushings, also known as sleeve bearings, are typically made of low-friction materials like bronze or plastic, while electrical bushings are made of insulating materials such as porcelain or steatite.</a:t>
            </a:r>
            <a:endParaRPr lang="en-IN" dirty="0"/>
          </a:p>
        </p:txBody>
      </p:sp>
      <p:sp>
        <p:nvSpPr>
          <p:cNvPr id="4" name="Slide Number Placeholder 3"/>
          <p:cNvSpPr>
            <a:spLocks noGrp="1"/>
          </p:cNvSpPr>
          <p:nvPr>
            <p:ph type="sldNum" sz="quarter" idx="5"/>
          </p:nvPr>
        </p:nvSpPr>
        <p:spPr/>
        <p:txBody>
          <a:bodyPr/>
          <a:lstStyle/>
          <a:p>
            <a:fld id="{04B6F5A8-A881-479D-A872-75A74A1ECAA4}" type="slidenum">
              <a:rPr lang="en-IN" smtClean="0"/>
              <a:t>43</a:t>
            </a:fld>
            <a:endParaRPr lang="en-IN"/>
          </a:p>
        </p:txBody>
      </p:sp>
    </p:spTree>
    <p:extLst>
      <p:ext uri="{BB962C8B-B14F-4D97-AF65-F5344CB8AC3E}">
        <p14:creationId xmlns:p14="http://schemas.microsoft.com/office/powerpoint/2010/main" val="4092954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3742327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3855994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A32643-8557-4BFD-AC39-B280CC7E7440}" type="slidenum">
              <a:rPr lang="en-IN" smtClean="0"/>
              <a:t>‹#›</a:t>
            </a:fld>
            <a:endParaRPr lang="en-IN"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08578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183361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A32643-8557-4BFD-AC39-B280CC7E7440}" type="slidenum">
              <a:rPr lang="en-IN" smtClean="0"/>
              <a:t>‹#›</a:t>
            </a:fld>
            <a:endParaRPr lang="en-IN"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35071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4181499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4286141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199197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360575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1423502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1257445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2095435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597480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3517217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850152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988BA9-A460-4F37-8D13-D877E1F5AD4C}" type="datetimeFigureOut">
              <a:rPr lang="en-IN" smtClean="0"/>
              <a:t>25-09-2025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A32643-8557-4BFD-AC39-B280CC7E7440}" type="slidenum">
              <a:rPr lang="en-IN" smtClean="0"/>
              <a:t>‹#›</a:t>
            </a:fld>
            <a:endParaRPr lang="en-IN" dirty="0"/>
          </a:p>
        </p:txBody>
      </p:sp>
    </p:spTree>
    <p:extLst>
      <p:ext uri="{BB962C8B-B14F-4D97-AF65-F5344CB8AC3E}">
        <p14:creationId xmlns:p14="http://schemas.microsoft.com/office/powerpoint/2010/main" val="4165822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8988BA9-A460-4F37-8D13-D877E1F5AD4C}" type="datetimeFigureOut">
              <a:rPr lang="en-IN" smtClean="0"/>
              <a:t>25-09-2025</a:t>
            </a:fld>
            <a:endParaRPr lang="en-IN"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0A32643-8557-4BFD-AC39-B280CC7E7440}" type="slidenum">
              <a:rPr lang="en-IN" smtClean="0"/>
              <a:t>‹#›</a:t>
            </a:fld>
            <a:endParaRPr lang="en-IN" dirty="0"/>
          </a:p>
        </p:txBody>
      </p:sp>
    </p:spTree>
    <p:extLst>
      <p:ext uri="{BB962C8B-B14F-4D97-AF65-F5344CB8AC3E}">
        <p14:creationId xmlns:p14="http://schemas.microsoft.com/office/powerpoint/2010/main" val="4030240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slide" Target="slide4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26.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hyperlink" Target="https://abaqus.uclouvain.be/English/SIMACAEGSARefMap/simagsa-t-materialpropertieshyperelasticmodelfortherubber.htm" TargetMode="Externa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hyperlink" Target="https://scispace.com/pdf/comparative-study-of-variation-of-mooney-rivlin-hyperelastic-3e97pfpngh.pdf"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chart" Target="../charts/chart8.xml"/><Relationship Id="rId1" Type="http://schemas.openxmlformats.org/officeDocument/2006/relationships/slideLayout" Target="../slideLayouts/slideLayout7.xml"/><Relationship Id="rId4" Type="http://schemas.openxmlformats.org/officeDocument/2006/relationships/hyperlink" Target="https://abaqus.uclouvain.be/English/SIMACAEGSARefMap/simagsa-tmaterialpropertieshyperelasticmodelfortherubber.ht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iopscience.iop.org/article/10.1088/1757-899X/888/1/012065/pdf" TargetMode="Externa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 Id="rId6" Type="http://schemas.openxmlformats.org/officeDocument/2006/relationships/hyperlink" Target="https://iopscience.iop.org/article/10.1088/1757-899X/888/1/012065/pdf" TargetMode="External"/><Relationship Id="rId5" Type="http://schemas.openxmlformats.org/officeDocument/2006/relationships/chart" Target="../charts/chart14.xml"/><Relationship Id="rId4" Type="http://schemas.openxmlformats.org/officeDocument/2006/relationships/chart" Target="../charts/char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iopscience.iop.org/article/10.1088/1757-899X/888/1/012065/pdf" TargetMode="External"/><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4CD34-A294-60A5-30BC-84F6CEBC0C33}"/>
              </a:ext>
            </a:extLst>
          </p:cNvPr>
          <p:cNvSpPr>
            <a:spLocks noGrp="1"/>
          </p:cNvSpPr>
          <p:nvPr>
            <p:ph type="ctrTitle"/>
          </p:nvPr>
        </p:nvSpPr>
        <p:spPr>
          <a:xfrm>
            <a:off x="2589213" y="1883004"/>
            <a:ext cx="8915399" cy="2262781"/>
          </a:xfrm>
        </p:spPr>
        <p:txBody>
          <a:bodyPr/>
          <a:lstStyle/>
          <a:p>
            <a:r>
              <a:rPr lang="en-US" dirty="0"/>
              <a:t>Midterm Presentation</a:t>
            </a:r>
            <a:endParaRPr lang="en-IN" dirty="0"/>
          </a:p>
        </p:txBody>
      </p:sp>
      <p:sp>
        <p:nvSpPr>
          <p:cNvPr id="3" name="Subtitle 2">
            <a:extLst>
              <a:ext uri="{FF2B5EF4-FFF2-40B4-BE49-F238E27FC236}">
                <a16:creationId xmlns:a16="http://schemas.microsoft.com/office/drawing/2014/main" id="{41159635-6371-2C9A-3804-C238BA2098BC}"/>
              </a:ext>
            </a:extLst>
          </p:cNvPr>
          <p:cNvSpPr>
            <a:spLocks noGrp="1"/>
          </p:cNvSpPr>
          <p:nvPr>
            <p:ph type="subTitle" idx="1"/>
          </p:nvPr>
        </p:nvSpPr>
        <p:spPr>
          <a:xfrm>
            <a:off x="2589212" y="4145785"/>
            <a:ext cx="8915399" cy="1126283"/>
          </a:xfrm>
        </p:spPr>
        <p:txBody>
          <a:bodyPr>
            <a:normAutofit/>
          </a:bodyPr>
          <a:lstStyle/>
          <a:p>
            <a:r>
              <a:rPr lang="en-IN" sz="2400" dirty="0">
                <a:solidFill>
                  <a:schemeClr val="tx1"/>
                </a:solidFill>
              </a:rPr>
              <a:t>Modeling and Simulation of Polymer Mechanical Properties</a:t>
            </a:r>
          </a:p>
        </p:txBody>
      </p:sp>
      <p:sp>
        <p:nvSpPr>
          <p:cNvPr id="4" name="TextBox 3">
            <a:extLst>
              <a:ext uri="{FF2B5EF4-FFF2-40B4-BE49-F238E27FC236}">
                <a16:creationId xmlns:a16="http://schemas.microsoft.com/office/drawing/2014/main" id="{44FEF0DF-0345-6B33-9C86-F7BCB801BCDB}"/>
              </a:ext>
            </a:extLst>
          </p:cNvPr>
          <p:cNvSpPr txBox="1"/>
          <p:nvPr/>
        </p:nvSpPr>
        <p:spPr>
          <a:xfrm>
            <a:off x="8465270" y="5137608"/>
            <a:ext cx="3039341" cy="646331"/>
          </a:xfrm>
          <a:prstGeom prst="rect">
            <a:avLst/>
          </a:prstGeom>
          <a:noFill/>
        </p:spPr>
        <p:txBody>
          <a:bodyPr wrap="square" rtlCol="0">
            <a:spAutoFit/>
          </a:bodyPr>
          <a:lstStyle/>
          <a:p>
            <a:pPr algn="r"/>
            <a:r>
              <a:rPr lang="en-US" dirty="0"/>
              <a:t>By: Vishakha Goyal</a:t>
            </a:r>
            <a:r>
              <a:rPr lang="en-IN" dirty="0"/>
              <a:t> 	(221199)</a:t>
            </a:r>
            <a:endParaRPr lang="en-US" dirty="0"/>
          </a:p>
        </p:txBody>
      </p:sp>
    </p:spTree>
    <p:extLst>
      <p:ext uri="{BB962C8B-B14F-4D97-AF65-F5344CB8AC3E}">
        <p14:creationId xmlns:p14="http://schemas.microsoft.com/office/powerpoint/2010/main" val="342030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8798" y="1142888"/>
            <a:ext cx="5660142" cy="716997"/>
          </a:xfrm>
          <a:custGeom>
            <a:avLst/>
            <a:gdLst/>
            <a:ahLst/>
            <a:cxnLst/>
            <a:rect l="l" t="t" r="r" b="b"/>
            <a:pathLst>
              <a:path w="8490213" h="1075496">
                <a:moveTo>
                  <a:pt x="0" y="0"/>
                </a:moveTo>
                <a:lnTo>
                  <a:pt x="8490213" y="0"/>
                </a:lnTo>
                <a:lnTo>
                  <a:pt x="8490213" y="1075497"/>
                </a:lnTo>
                <a:lnTo>
                  <a:pt x="0" y="1075497"/>
                </a:lnTo>
                <a:lnTo>
                  <a:pt x="0" y="0"/>
                </a:lnTo>
                <a:close/>
              </a:path>
            </a:pathLst>
          </a:custGeom>
          <a:blipFill>
            <a:blip r:embed="rId2"/>
            <a:stretch>
              <a:fillRect b="-19563"/>
            </a:stretch>
          </a:blipFill>
        </p:spPr>
      </p:sp>
      <p:sp>
        <p:nvSpPr>
          <p:cNvPr id="3" name="Freeform 3"/>
          <p:cNvSpPr/>
          <p:nvPr/>
        </p:nvSpPr>
        <p:spPr>
          <a:xfrm>
            <a:off x="368732" y="2961298"/>
            <a:ext cx="7150208" cy="1055507"/>
          </a:xfrm>
          <a:custGeom>
            <a:avLst/>
            <a:gdLst/>
            <a:ahLst/>
            <a:cxnLst/>
            <a:rect l="l" t="t" r="r" b="b"/>
            <a:pathLst>
              <a:path w="10725312" h="1583260">
                <a:moveTo>
                  <a:pt x="0" y="0"/>
                </a:moveTo>
                <a:lnTo>
                  <a:pt x="10725312" y="0"/>
                </a:lnTo>
                <a:lnTo>
                  <a:pt x="10725312" y="1583260"/>
                </a:lnTo>
                <a:lnTo>
                  <a:pt x="0" y="1583260"/>
                </a:lnTo>
                <a:lnTo>
                  <a:pt x="0" y="0"/>
                </a:lnTo>
                <a:close/>
              </a:path>
            </a:pathLst>
          </a:custGeom>
          <a:blipFill>
            <a:blip r:embed="rId3"/>
            <a:stretch>
              <a:fillRect/>
            </a:stretch>
          </a:blipFill>
        </p:spPr>
      </p:sp>
      <p:sp>
        <p:nvSpPr>
          <p:cNvPr id="4" name="Freeform 4"/>
          <p:cNvSpPr/>
          <p:nvPr/>
        </p:nvSpPr>
        <p:spPr>
          <a:xfrm>
            <a:off x="7701280" y="796968"/>
            <a:ext cx="3940947" cy="1069039"/>
          </a:xfrm>
          <a:custGeom>
            <a:avLst/>
            <a:gdLst/>
            <a:ahLst/>
            <a:cxnLst/>
            <a:rect l="l" t="t" r="r" b="b"/>
            <a:pathLst>
              <a:path w="5911421" h="1603558">
                <a:moveTo>
                  <a:pt x="0" y="0"/>
                </a:moveTo>
                <a:lnTo>
                  <a:pt x="5911421" y="0"/>
                </a:lnTo>
                <a:lnTo>
                  <a:pt x="5911421" y="1603557"/>
                </a:lnTo>
                <a:lnTo>
                  <a:pt x="0" y="1603557"/>
                </a:lnTo>
                <a:lnTo>
                  <a:pt x="0" y="0"/>
                </a:lnTo>
                <a:close/>
              </a:path>
            </a:pathLst>
          </a:custGeom>
          <a:blipFill>
            <a:blip r:embed="rId4"/>
            <a:stretch>
              <a:fillRect/>
            </a:stretch>
          </a:blipFill>
        </p:spPr>
      </p:sp>
      <p:sp>
        <p:nvSpPr>
          <p:cNvPr id="5" name="Freeform 5"/>
          <p:cNvSpPr/>
          <p:nvPr/>
        </p:nvSpPr>
        <p:spPr>
          <a:xfrm>
            <a:off x="7958793" y="2332879"/>
            <a:ext cx="3683434" cy="2312347"/>
          </a:xfrm>
          <a:custGeom>
            <a:avLst/>
            <a:gdLst/>
            <a:ahLst/>
            <a:cxnLst/>
            <a:rect l="l" t="t" r="r" b="b"/>
            <a:pathLst>
              <a:path w="5525151" h="3468520">
                <a:moveTo>
                  <a:pt x="0" y="0"/>
                </a:moveTo>
                <a:lnTo>
                  <a:pt x="5525151" y="0"/>
                </a:lnTo>
                <a:lnTo>
                  <a:pt x="5525151" y="3468519"/>
                </a:lnTo>
                <a:lnTo>
                  <a:pt x="0" y="3468519"/>
                </a:lnTo>
                <a:lnTo>
                  <a:pt x="0" y="0"/>
                </a:lnTo>
                <a:close/>
              </a:path>
            </a:pathLst>
          </a:custGeom>
          <a:blipFill>
            <a:blip r:embed="rId5"/>
            <a:stretch>
              <a:fillRect r="-9987"/>
            </a:stretch>
          </a:blipFill>
        </p:spPr>
      </p:sp>
      <p:sp>
        <p:nvSpPr>
          <p:cNvPr id="6" name="Freeform 6"/>
          <p:cNvSpPr/>
          <p:nvPr/>
        </p:nvSpPr>
        <p:spPr>
          <a:xfrm>
            <a:off x="599995" y="4955216"/>
            <a:ext cx="10128757" cy="1734549"/>
          </a:xfrm>
          <a:custGeom>
            <a:avLst/>
            <a:gdLst/>
            <a:ahLst/>
            <a:cxnLst/>
            <a:rect l="l" t="t" r="r" b="b"/>
            <a:pathLst>
              <a:path w="15193136" h="2601824">
                <a:moveTo>
                  <a:pt x="0" y="0"/>
                </a:moveTo>
                <a:lnTo>
                  <a:pt x="15193136" y="0"/>
                </a:lnTo>
                <a:lnTo>
                  <a:pt x="15193136" y="2601825"/>
                </a:lnTo>
                <a:lnTo>
                  <a:pt x="0" y="2601825"/>
                </a:lnTo>
                <a:lnTo>
                  <a:pt x="0" y="0"/>
                </a:lnTo>
                <a:close/>
              </a:path>
            </a:pathLst>
          </a:custGeom>
          <a:blipFill>
            <a:blip r:embed="rId6"/>
            <a:stretch>
              <a:fillRect/>
            </a:stretch>
          </a:blipFill>
        </p:spPr>
      </p:sp>
      <p:sp>
        <p:nvSpPr>
          <p:cNvPr id="7" name="TextBox 7"/>
          <p:cNvSpPr txBox="1"/>
          <p:nvPr/>
        </p:nvSpPr>
        <p:spPr>
          <a:xfrm>
            <a:off x="1758297" y="631217"/>
            <a:ext cx="3901209" cy="331501"/>
          </a:xfrm>
          <a:prstGeom prst="rect">
            <a:avLst/>
          </a:prstGeom>
        </p:spPr>
        <p:txBody>
          <a:bodyPr lIns="0" tIns="0" rIns="0" bIns="0" rtlCol="0" anchor="t">
            <a:spAutoFit/>
          </a:bodyPr>
          <a:lstStyle/>
          <a:p>
            <a:pPr algn="ctr">
              <a:lnSpc>
                <a:spcPts val="2893"/>
              </a:lnSpc>
              <a:spcBef>
                <a:spcPct val="0"/>
              </a:spcBef>
            </a:pPr>
            <a:r>
              <a:rPr lang="en-US" spc="-51" dirty="0">
                <a:solidFill>
                  <a:srgbClr val="000000"/>
                </a:solidFill>
                <a:latin typeface="Cardo"/>
                <a:ea typeface="Cardo"/>
                <a:cs typeface="Cardo"/>
                <a:sym typeface="Cardo"/>
              </a:rPr>
              <a:t>Spectral Representation of the Stretch</a:t>
            </a:r>
          </a:p>
        </p:txBody>
      </p:sp>
      <p:sp>
        <p:nvSpPr>
          <p:cNvPr id="8" name="TextBox 8"/>
          <p:cNvSpPr txBox="1"/>
          <p:nvPr/>
        </p:nvSpPr>
        <p:spPr>
          <a:xfrm>
            <a:off x="599995" y="2102905"/>
            <a:ext cx="5358354" cy="703398"/>
          </a:xfrm>
          <a:prstGeom prst="rect">
            <a:avLst/>
          </a:prstGeom>
        </p:spPr>
        <p:txBody>
          <a:bodyPr wrap="square" lIns="0" tIns="0" rIns="0" bIns="0" rtlCol="0" anchor="t">
            <a:spAutoFit/>
          </a:bodyPr>
          <a:lstStyle/>
          <a:p>
            <a:pPr>
              <a:lnSpc>
                <a:spcPts val="2893"/>
              </a:lnSpc>
              <a:spcBef>
                <a:spcPct val="0"/>
              </a:spcBef>
            </a:pPr>
            <a:r>
              <a:rPr lang="en-US" spc="-51" dirty="0">
                <a:solidFill>
                  <a:srgbClr val="000000"/>
                </a:solidFill>
                <a:latin typeface="Cardo"/>
                <a:ea typeface="Cardo"/>
                <a:cs typeface="Cardo"/>
                <a:sym typeface="Cardo"/>
              </a:rPr>
              <a:t>Stress in Network A – Arruda–Boyce Model: compressible eight-chain model</a:t>
            </a:r>
          </a:p>
        </p:txBody>
      </p:sp>
    </p:spTree>
    <p:extLst>
      <p:ext uri="{BB962C8B-B14F-4D97-AF65-F5344CB8AC3E}">
        <p14:creationId xmlns:p14="http://schemas.microsoft.com/office/powerpoint/2010/main" val="201468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4624" y="501451"/>
            <a:ext cx="11202751" cy="4733163"/>
          </a:xfrm>
          <a:custGeom>
            <a:avLst/>
            <a:gdLst/>
            <a:ahLst/>
            <a:cxnLst/>
            <a:rect l="l" t="t" r="r" b="b"/>
            <a:pathLst>
              <a:path w="16804127" h="7099744">
                <a:moveTo>
                  <a:pt x="0" y="0"/>
                </a:moveTo>
                <a:lnTo>
                  <a:pt x="16804127" y="0"/>
                </a:lnTo>
                <a:lnTo>
                  <a:pt x="16804127" y="7099744"/>
                </a:lnTo>
                <a:lnTo>
                  <a:pt x="0" y="7099744"/>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2144471" y="5440565"/>
            <a:ext cx="7354934" cy="1065933"/>
          </a:xfrm>
          <a:custGeom>
            <a:avLst/>
            <a:gdLst/>
            <a:ahLst/>
            <a:cxnLst/>
            <a:rect l="l" t="t" r="r" b="b"/>
            <a:pathLst>
              <a:path w="11032401" h="1598899">
                <a:moveTo>
                  <a:pt x="0" y="0"/>
                </a:moveTo>
                <a:lnTo>
                  <a:pt x="11032401" y="0"/>
                </a:lnTo>
                <a:lnTo>
                  <a:pt x="11032401" y="1598899"/>
                </a:lnTo>
                <a:lnTo>
                  <a:pt x="0" y="1598899"/>
                </a:lnTo>
                <a:lnTo>
                  <a:pt x="0" y="0"/>
                </a:lnTo>
                <a:close/>
              </a:path>
            </a:pathLst>
          </a:custGeom>
          <a:blipFill>
            <a:blip r:embed="rId3"/>
            <a:stretch>
              <a:fillRect/>
            </a:stretch>
          </a:blipFill>
        </p:spPr>
      </p:sp>
    </p:spTree>
    <p:extLst>
      <p:ext uri="{BB962C8B-B14F-4D97-AF65-F5344CB8AC3E}">
        <p14:creationId xmlns:p14="http://schemas.microsoft.com/office/powerpoint/2010/main" val="121848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52117" y="191948"/>
            <a:ext cx="8071766" cy="2865477"/>
          </a:xfrm>
          <a:custGeom>
            <a:avLst/>
            <a:gdLst/>
            <a:ahLst/>
            <a:cxnLst/>
            <a:rect l="l" t="t" r="r" b="b"/>
            <a:pathLst>
              <a:path w="12107649" h="4298215">
                <a:moveTo>
                  <a:pt x="0" y="0"/>
                </a:moveTo>
                <a:lnTo>
                  <a:pt x="12107648" y="0"/>
                </a:lnTo>
                <a:lnTo>
                  <a:pt x="12107648" y="4298215"/>
                </a:lnTo>
                <a:lnTo>
                  <a:pt x="0" y="4298215"/>
                </a:lnTo>
                <a:lnTo>
                  <a:pt x="0" y="0"/>
                </a:lnTo>
                <a:close/>
              </a:path>
            </a:pathLst>
          </a:custGeom>
          <a:blipFill>
            <a:blip r:embed="rId2"/>
            <a:stretch>
              <a:fillRect/>
            </a:stretch>
          </a:blipFill>
        </p:spPr>
      </p:sp>
      <p:sp>
        <p:nvSpPr>
          <p:cNvPr id="3" name="Freeform 3"/>
          <p:cNvSpPr/>
          <p:nvPr/>
        </p:nvSpPr>
        <p:spPr>
          <a:xfrm>
            <a:off x="1952117" y="3309028"/>
            <a:ext cx="8071766" cy="3339693"/>
          </a:xfrm>
          <a:custGeom>
            <a:avLst/>
            <a:gdLst/>
            <a:ahLst/>
            <a:cxnLst/>
            <a:rect l="l" t="t" r="r" b="b"/>
            <a:pathLst>
              <a:path w="12107649" h="5009540">
                <a:moveTo>
                  <a:pt x="0" y="0"/>
                </a:moveTo>
                <a:lnTo>
                  <a:pt x="12107648" y="0"/>
                </a:lnTo>
                <a:lnTo>
                  <a:pt x="12107648" y="5009540"/>
                </a:lnTo>
                <a:lnTo>
                  <a:pt x="0" y="5009540"/>
                </a:lnTo>
                <a:lnTo>
                  <a:pt x="0" y="0"/>
                </a:lnTo>
                <a:close/>
              </a:path>
            </a:pathLst>
          </a:custGeom>
          <a:blipFill>
            <a:blip r:embed="rId3"/>
            <a:stretch>
              <a:fillRect/>
            </a:stretch>
          </a:blipFill>
        </p:spPr>
      </p:sp>
    </p:spTree>
    <p:extLst>
      <p:ext uri="{BB962C8B-B14F-4D97-AF65-F5344CB8AC3E}">
        <p14:creationId xmlns:p14="http://schemas.microsoft.com/office/powerpoint/2010/main" val="1123062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424681" y="2336448"/>
            <a:ext cx="5920307" cy="4302141"/>
          </a:xfrm>
          <a:custGeom>
            <a:avLst/>
            <a:gdLst/>
            <a:ahLst/>
            <a:cxnLst/>
            <a:rect l="l" t="t" r="r" b="b"/>
            <a:pathLst>
              <a:path w="8880460" h="6453212">
                <a:moveTo>
                  <a:pt x="0" y="0"/>
                </a:moveTo>
                <a:lnTo>
                  <a:pt x="8880460" y="0"/>
                </a:lnTo>
                <a:lnTo>
                  <a:pt x="8880460" y="6453212"/>
                </a:lnTo>
                <a:lnTo>
                  <a:pt x="0" y="6453212"/>
                </a:lnTo>
                <a:lnTo>
                  <a:pt x="0" y="0"/>
                </a:lnTo>
                <a:close/>
              </a:path>
            </a:pathLst>
          </a:custGeom>
          <a:blipFill>
            <a:blip r:embed="rId2"/>
            <a:stretch>
              <a:fillRect/>
            </a:stretch>
          </a:blipFill>
        </p:spPr>
      </p:sp>
      <p:sp>
        <p:nvSpPr>
          <p:cNvPr id="5" name="TextBox 5"/>
          <p:cNvSpPr txBox="1"/>
          <p:nvPr/>
        </p:nvSpPr>
        <p:spPr>
          <a:xfrm>
            <a:off x="3424681" y="0"/>
            <a:ext cx="5342638" cy="838115"/>
          </a:xfrm>
          <a:prstGeom prst="rect">
            <a:avLst/>
          </a:prstGeom>
        </p:spPr>
        <p:txBody>
          <a:bodyPr lIns="0" tIns="0" rIns="0" bIns="0" rtlCol="0" anchor="t">
            <a:spAutoFit/>
          </a:bodyPr>
          <a:lstStyle/>
          <a:p>
            <a:pPr algn="ctr">
              <a:lnSpc>
                <a:spcPts val="7527"/>
              </a:lnSpc>
              <a:spcBef>
                <a:spcPct val="0"/>
              </a:spcBef>
            </a:pPr>
            <a:r>
              <a:rPr lang="en-US" sz="4000" spc="-134" dirty="0">
                <a:solidFill>
                  <a:srgbClr val="3D3D3D"/>
                </a:solidFill>
                <a:latin typeface="+mj-lt"/>
                <a:ea typeface="Cardo"/>
                <a:cs typeface="Cardo"/>
                <a:sym typeface="Cardo"/>
              </a:rPr>
              <a:t>Results</a:t>
            </a:r>
          </a:p>
        </p:txBody>
      </p:sp>
      <p:sp>
        <p:nvSpPr>
          <p:cNvPr id="6" name="TextBox 6"/>
          <p:cNvSpPr txBox="1"/>
          <p:nvPr/>
        </p:nvSpPr>
        <p:spPr>
          <a:xfrm>
            <a:off x="1563328" y="1055671"/>
            <a:ext cx="10068233" cy="1120243"/>
          </a:xfrm>
          <a:prstGeom prst="rect">
            <a:avLst/>
          </a:prstGeom>
        </p:spPr>
        <p:txBody>
          <a:bodyPr wrap="square" lIns="0" tIns="0" rIns="0" bIns="0" rtlCol="0" anchor="t">
            <a:spAutoFit/>
          </a:bodyPr>
          <a:lstStyle/>
          <a:p>
            <a:pPr>
              <a:lnSpc>
                <a:spcPts val="2987"/>
              </a:lnSpc>
              <a:spcBef>
                <a:spcPct val="0"/>
              </a:spcBef>
            </a:pPr>
            <a:r>
              <a:rPr lang="en-US" spc="-53" dirty="0">
                <a:solidFill>
                  <a:srgbClr val="000000"/>
                </a:solidFill>
                <a:ea typeface="Cardo"/>
                <a:cs typeface="Cardo"/>
                <a:sym typeface="Cardo"/>
              </a:rPr>
              <a:t>The results from applying the proposed model to a uniaxial compression experiment with different final strain levels are shown in Fig. 19, illustrating that </a:t>
            </a:r>
            <a:r>
              <a:rPr lang="en-US" b="1" spc="-53" dirty="0">
                <a:solidFill>
                  <a:srgbClr val="000000"/>
                </a:solidFill>
                <a:ea typeface="Cardo Bold"/>
                <a:cs typeface="Cardo Bold"/>
                <a:sym typeface="Cardo Bold"/>
              </a:rPr>
              <a:t>the model provides good quantitative predictions of the stress-strain behavior and hysteresis. </a:t>
            </a:r>
          </a:p>
        </p:txBody>
      </p:sp>
    </p:spTree>
    <p:extLst>
      <p:ext uri="{BB962C8B-B14F-4D97-AF65-F5344CB8AC3E}">
        <p14:creationId xmlns:p14="http://schemas.microsoft.com/office/powerpoint/2010/main" val="3222320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676373" y="2840008"/>
            <a:ext cx="5165763" cy="3764533"/>
          </a:xfrm>
          <a:custGeom>
            <a:avLst/>
            <a:gdLst/>
            <a:ahLst/>
            <a:cxnLst/>
            <a:rect l="l" t="t" r="r" b="b"/>
            <a:pathLst>
              <a:path w="7748644" h="5646800">
                <a:moveTo>
                  <a:pt x="0" y="0"/>
                </a:moveTo>
                <a:lnTo>
                  <a:pt x="7748644" y="0"/>
                </a:lnTo>
                <a:lnTo>
                  <a:pt x="7748644" y="5646800"/>
                </a:lnTo>
                <a:lnTo>
                  <a:pt x="0" y="5646800"/>
                </a:lnTo>
                <a:lnTo>
                  <a:pt x="0" y="0"/>
                </a:lnTo>
                <a:close/>
              </a:path>
            </a:pathLst>
          </a:custGeom>
          <a:blipFill>
            <a:blip r:embed="rId2"/>
            <a:stretch>
              <a:fillRect t="-3899"/>
            </a:stretch>
          </a:blipFill>
        </p:spPr>
      </p:sp>
      <p:sp>
        <p:nvSpPr>
          <p:cNvPr id="5" name="Freeform 5"/>
          <p:cNvSpPr/>
          <p:nvPr/>
        </p:nvSpPr>
        <p:spPr>
          <a:xfrm>
            <a:off x="6230153" y="2698605"/>
            <a:ext cx="5360888" cy="3794965"/>
          </a:xfrm>
          <a:custGeom>
            <a:avLst/>
            <a:gdLst/>
            <a:ahLst/>
            <a:cxnLst/>
            <a:rect l="l" t="t" r="r" b="b"/>
            <a:pathLst>
              <a:path w="8041332" h="5692448">
                <a:moveTo>
                  <a:pt x="0" y="0"/>
                </a:moveTo>
                <a:lnTo>
                  <a:pt x="8041332" y="0"/>
                </a:lnTo>
                <a:lnTo>
                  <a:pt x="8041332" y="5692448"/>
                </a:lnTo>
                <a:lnTo>
                  <a:pt x="0" y="5692448"/>
                </a:lnTo>
                <a:lnTo>
                  <a:pt x="0" y="0"/>
                </a:lnTo>
                <a:close/>
              </a:path>
            </a:pathLst>
          </a:custGeom>
          <a:blipFill>
            <a:blip r:embed="rId3"/>
            <a:stretch>
              <a:fillRect/>
            </a:stretch>
          </a:blipFill>
        </p:spPr>
      </p:sp>
      <p:sp>
        <p:nvSpPr>
          <p:cNvPr id="6" name="TextBox 6"/>
          <p:cNvSpPr txBox="1"/>
          <p:nvPr/>
        </p:nvSpPr>
        <p:spPr>
          <a:xfrm>
            <a:off x="3424681" y="0"/>
            <a:ext cx="5342638" cy="838115"/>
          </a:xfrm>
          <a:prstGeom prst="rect">
            <a:avLst/>
          </a:prstGeom>
        </p:spPr>
        <p:txBody>
          <a:bodyPr lIns="0" tIns="0" rIns="0" bIns="0" rtlCol="0" anchor="t">
            <a:spAutoFit/>
          </a:bodyPr>
          <a:lstStyle/>
          <a:p>
            <a:pPr algn="ctr">
              <a:lnSpc>
                <a:spcPts val="7527"/>
              </a:lnSpc>
              <a:spcBef>
                <a:spcPct val="0"/>
              </a:spcBef>
            </a:pPr>
            <a:r>
              <a:rPr lang="en-US" sz="4000" spc="-134" dirty="0">
                <a:solidFill>
                  <a:srgbClr val="3D3D3D"/>
                </a:solidFill>
                <a:latin typeface="+mj-lt"/>
                <a:ea typeface="Cardo"/>
                <a:cs typeface="Cardo"/>
                <a:sym typeface="Cardo"/>
              </a:rPr>
              <a:t>Results</a:t>
            </a:r>
          </a:p>
        </p:txBody>
      </p:sp>
      <p:sp>
        <p:nvSpPr>
          <p:cNvPr id="7" name="TextBox 7"/>
          <p:cNvSpPr txBox="1"/>
          <p:nvPr/>
        </p:nvSpPr>
        <p:spPr>
          <a:xfrm>
            <a:off x="1687564" y="1024246"/>
            <a:ext cx="10029954" cy="1488228"/>
          </a:xfrm>
          <a:prstGeom prst="rect">
            <a:avLst/>
          </a:prstGeom>
        </p:spPr>
        <p:txBody>
          <a:bodyPr wrap="square" lIns="0" tIns="0" rIns="0" bIns="0" rtlCol="0" anchor="t">
            <a:spAutoFit/>
          </a:bodyPr>
          <a:lstStyle/>
          <a:p>
            <a:pPr>
              <a:lnSpc>
                <a:spcPts val="2987"/>
              </a:lnSpc>
              <a:spcBef>
                <a:spcPct val="0"/>
              </a:spcBef>
            </a:pPr>
            <a:r>
              <a:rPr lang="en-US" sz="1600" spc="-53" dirty="0">
                <a:solidFill>
                  <a:srgbClr val="000000"/>
                </a:solidFill>
                <a:ea typeface="Cardo"/>
                <a:cs typeface="Cardo"/>
                <a:sym typeface="Cardo"/>
              </a:rPr>
              <a:t>The prediction of the combined constant strain-rate and relaxation test of this type is shown for two very different strain rates. These two figures indicate that </a:t>
            </a:r>
            <a:r>
              <a:rPr lang="en-US" sz="1600" b="1" spc="-53" dirty="0">
                <a:solidFill>
                  <a:srgbClr val="000000"/>
                </a:solidFill>
                <a:ea typeface="Cardo Bold"/>
                <a:cs typeface="Cardo Bold"/>
                <a:sym typeface="Cardo Bold"/>
              </a:rPr>
              <a:t>the model predicts the slow strain-rate data very well during both uploading and unloading.</a:t>
            </a:r>
            <a:r>
              <a:rPr lang="en-US" sz="1600" spc="-53" dirty="0">
                <a:solidFill>
                  <a:srgbClr val="000000"/>
                </a:solidFill>
                <a:ea typeface="Cardo"/>
                <a:cs typeface="Cardo"/>
                <a:sym typeface="Cardo"/>
              </a:rPr>
              <a:t> However, for very high strain rates, the behavior during loading is well predicted, but the departure from equilibrium during unloading is not well predicted. </a:t>
            </a:r>
          </a:p>
        </p:txBody>
      </p:sp>
    </p:spTree>
    <p:extLst>
      <p:ext uri="{BB962C8B-B14F-4D97-AF65-F5344CB8AC3E}">
        <p14:creationId xmlns:p14="http://schemas.microsoft.com/office/powerpoint/2010/main" val="3994268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424681" y="2661746"/>
            <a:ext cx="5749694" cy="3776040"/>
          </a:xfrm>
          <a:custGeom>
            <a:avLst/>
            <a:gdLst/>
            <a:ahLst/>
            <a:cxnLst/>
            <a:rect l="l" t="t" r="r" b="b"/>
            <a:pathLst>
              <a:path w="8624541" h="5664060">
                <a:moveTo>
                  <a:pt x="0" y="0"/>
                </a:moveTo>
                <a:lnTo>
                  <a:pt x="8624541" y="0"/>
                </a:lnTo>
                <a:lnTo>
                  <a:pt x="8624541" y="5664060"/>
                </a:lnTo>
                <a:lnTo>
                  <a:pt x="0" y="5664060"/>
                </a:lnTo>
                <a:lnTo>
                  <a:pt x="0" y="0"/>
                </a:lnTo>
                <a:close/>
              </a:path>
            </a:pathLst>
          </a:custGeom>
          <a:blipFill>
            <a:blip r:embed="rId2"/>
            <a:stretch>
              <a:fillRect/>
            </a:stretch>
          </a:blipFill>
        </p:spPr>
      </p:sp>
      <p:sp>
        <p:nvSpPr>
          <p:cNvPr id="5" name="TextBox 5"/>
          <p:cNvSpPr txBox="1"/>
          <p:nvPr/>
        </p:nvSpPr>
        <p:spPr>
          <a:xfrm>
            <a:off x="3424681" y="0"/>
            <a:ext cx="5342638" cy="838115"/>
          </a:xfrm>
          <a:prstGeom prst="rect">
            <a:avLst/>
          </a:prstGeom>
        </p:spPr>
        <p:txBody>
          <a:bodyPr lIns="0" tIns="0" rIns="0" bIns="0" rtlCol="0" anchor="t">
            <a:spAutoFit/>
          </a:bodyPr>
          <a:lstStyle/>
          <a:p>
            <a:pPr algn="ctr">
              <a:lnSpc>
                <a:spcPts val="7527"/>
              </a:lnSpc>
              <a:spcBef>
                <a:spcPct val="0"/>
              </a:spcBef>
            </a:pPr>
            <a:r>
              <a:rPr lang="en-US" sz="4000" spc="-134" dirty="0">
                <a:solidFill>
                  <a:srgbClr val="3D3D3D"/>
                </a:solidFill>
                <a:latin typeface="+mj-lt"/>
                <a:ea typeface="Cardo"/>
                <a:cs typeface="Cardo"/>
                <a:sym typeface="Cardo"/>
              </a:rPr>
              <a:t>Results</a:t>
            </a:r>
          </a:p>
        </p:txBody>
      </p:sp>
      <p:sp>
        <p:nvSpPr>
          <p:cNvPr id="6" name="TextBox 6"/>
          <p:cNvSpPr txBox="1"/>
          <p:nvPr/>
        </p:nvSpPr>
        <p:spPr>
          <a:xfrm>
            <a:off x="1659118" y="993121"/>
            <a:ext cx="10048973" cy="1103379"/>
          </a:xfrm>
          <a:prstGeom prst="rect">
            <a:avLst/>
          </a:prstGeom>
        </p:spPr>
        <p:txBody>
          <a:bodyPr wrap="square" lIns="0" tIns="0" rIns="0" bIns="0" rtlCol="0" anchor="t">
            <a:spAutoFit/>
          </a:bodyPr>
          <a:lstStyle/>
          <a:p>
            <a:pPr>
              <a:lnSpc>
                <a:spcPts val="2987"/>
              </a:lnSpc>
              <a:spcBef>
                <a:spcPct val="0"/>
              </a:spcBef>
            </a:pPr>
            <a:r>
              <a:rPr lang="en-US" sz="1600" spc="-53" dirty="0">
                <a:solidFill>
                  <a:srgbClr val="000000"/>
                </a:solidFill>
                <a:ea typeface="Cardo"/>
                <a:cs typeface="Cardo"/>
                <a:sym typeface="Cardo"/>
              </a:rPr>
              <a:t>The predicted rate of relaxation during both uploading and unloading at a strain rate of e = -0.1 </a:t>
            </a:r>
            <a:r>
              <a:rPr lang="en-US" sz="1600" spc="-53" dirty="0" err="1">
                <a:solidFill>
                  <a:srgbClr val="000000"/>
                </a:solidFill>
                <a:ea typeface="Cardo"/>
                <a:cs typeface="Cardo"/>
                <a:sym typeface="Cardo"/>
              </a:rPr>
              <a:t>ss’</a:t>
            </a:r>
            <a:r>
              <a:rPr lang="en-US" sz="1600" spc="-53" dirty="0">
                <a:solidFill>
                  <a:srgbClr val="000000"/>
                </a:solidFill>
                <a:ea typeface="Cardo"/>
                <a:cs typeface="Cardo"/>
                <a:sym typeface="Cardo"/>
              </a:rPr>
              <a:t> and a strain of </a:t>
            </a:r>
            <a:r>
              <a:rPr lang="en-US" sz="1600" spc="-53" dirty="0" err="1">
                <a:solidFill>
                  <a:srgbClr val="000000"/>
                </a:solidFill>
                <a:ea typeface="Cardo"/>
                <a:cs typeface="Cardo"/>
                <a:sym typeface="Cardo"/>
              </a:rPr>
              <a:t>srelax</a:t>
            </a:r>
            <a:r>
              <a:rPr lang="en-US" sz="1600" spc="-53" dirty="0">
                <a:solidFill>
                  <a:srgbClr val="000000"/>
                </a:solidFill>
                <a:ea typeface="Cardo"/>
                <a:cs typeface="Cardo"/>
                <a:sym typeface="Cardo"/>
              </a:rPr>
              <a:t> = -0.6 is shown in Fig. 22. This figure shows that the</a:t>
            </a:r>
            <a:r>
              <a:rPr lang="en-US" sz="1600" b="1" spc="-53" dirty="0">
                <a:solidFill>
                  <a:srgbClr val="000000"/>
                </a:solidFill>
                <a:ea typeface="Cardo Bold"/>
                <a:cs typeface="Cardo Bold"/>
                <a:sym typeface="Cardo Bold"/>
              </a:rPr>
              <a:t> predicted stress relaxation rate is in good agreement with the experimental data</a:t>
            </a:r>
            <a:r>
              <a:rPr lang="en-US" sz="1600" spc="-53" dirty="0">
                <a:solidFill>
                  <a:srgbClr val="000000"/>
                </a:solidFill>
                <a:ea typeface="Cardo"/>
                <a:cs typeface="Cardo"/>
                <a:sym typeface="Cardo"/>
              </a:rPr>
              <a:t>, also note how fast the relaxation rate decreases with relaxation time. </a:t>
            </a:r>
          </a:p>
        </p:txBody>
      </p:sp>
    </p:spTree>
    <p:extLst>
      <p:ext uri="{BB962C8B-B14F-4D97-AF65-F5344CB8AC3E}">
        <p14:creationId xmlns:p14="http://schemas.microsoft.com/office/powerpoint/2010/main" val="114809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682" y="1133301"/>
            <a:ext cx="7079972" cy="3861803"/>
          </a:xfrm>
          <a:custGeom>
            <a:avLst/>
            <a:gdLst/>
            <a:ahLst/>
            <a:cxnLst/>
            <a:rect l="l" t="t" r="r" b="b"/>
            <a:pathLst>
              <a:path w="10619958" h="5792704">
                <a:moveTo>
                  <a:pt x="0" y="0"/>
                </a:moveTo>
                <a:lnTo>
                  <a:pt x="10619958" y="0"/>
                </a:lnTo>
                <a:lnTo>
                  <a:pt x="10619958" y="5792704"/>
                </a:lnTo>
                <a:lnTo>
                  <a:pt x="0" y="5792704"/>
                </a:lnTo>
                <a:lnTo>
                  <a:pt x="0" y="0"/>
                </a:lnTo>
                <a:close/>
              </a:path>
            </a:pathLst>
          </a:custGeom>
          <a:blipFill>
            <a:blip r:embed="rId2"/>
            <a:stretch>
              <a:fillRect/>
            </a:stretch>
          </a:blipFill>
        </p:spPr>
      </p:sp>
      <p:sp>
        <p:nvSpPr>
          <p:cNvPr id="3" name="TextBox 3"/>
          <p:cNvSpPr txBox="1"/>
          <p:nvPr/>
        </p:nvSpPr>
        <p:spPr>
          <a:xfrm>
            <a:off x="3424681" y="9822"/>
            <a:ext cx="5342638" cy="838115"/>
          </a:xfrm>
          <a:prstGeom prst="rect">
            <a:avLst/>
          </a:prstGeom>
        </p:spPr>
        <p:txBody>
          <a:bodyPr lIns="0" tIns="0" rIns="0" bIns="0" rtlCol="0" anchor="t">
            <a:spAutoFit/>
          </a:bodyPr>
          <a:lstStyle/>
          <a:p>
            <a:pPr algn="ctr">
              <a:lnSpc>
                <a:spcPts val="7527"/>
              </a:lnSpc>
              <a:spcBef>
                <a:spcPct val="0"/>
              </a:spcBef>
            </a:pPr>
            <a:r>
              <a:rPr lang="en-US" sz="4000" spc="-134" dirty="0">
                <a:solidFill>
                  <a:srgbClr val="000000"/>
                </a:solidFill>
                <a:ea typeface="Cardo" panose="020B0604020202020204"/>
                <a:cs typeface="Cardo" panose="020B0604020202020204"/>
                <a:sym typeface="Cardo"/>
              </a:rPr>
              <a:t>Hyperelasticity</a:t>
            </a:r>
          </a:p>
        </p:txBody>
      </p:sp>
      <p:sp>
        <p:nvSpPr>
          <p:cNvPr id="4" name="TextBox 4"/>
          <p:cNvSpPr txBox="1"/>
          <p:nvPr/>
        </p:nvSpPr>
        <p:spPr>
          <a:xfrm>
            <a:off x="7739406" y="1026132"/>
            <a:ext cx="3913353" cy="3968972"/>
          </a:xfrm>
          <a:prstGeom prst="rect">
            <a:avLst/>
          </a:prstGeom>
        </p:spPr>
        <p:txBody>
          <a:bodyPr wrap="square" lIns="0" tIns="0" rIns="0" bIns="0" rtlCol="0" anchor="t">
            <a:spAutoFit/>
          </a:bodyPr>
          <a:lstStyle/>
          <a:p>
            <a:pPr marL="460610" lvl="1" indent="-230305">
              <a:lnSpc>
                <a:spcPts val="2581"/>
              </a:lnSpc>
              <a:buFont typeface="Arial"/>
              <a:buChar char="•"/>
            </a:pPr>
            <a:r>
              <a:rPr lang="en-US" spc="-53" dirty="0" err="1">
                <a:solidFill>
                  <a:srgbClr val="000000"/>
                </a:solidFill>
                <a:ea typeface="Cardo"/>
                <a:cs typeface="Cardo"/>
                <a:sym typeface="Cardo"/>
              </a:rPr>
              <a:t>Hyperelastic</a:t>
            </a:r>
            <a:r>
              <a:rPr lang="en-US" spc="-53" dirty="0">
                <a:solidFill>
                  <a:srgbClr val="000000"/>
                </a:solidFill>
                <a:ea typeface="Cardo"/>
                <a:cs typeface="Cardo"/>
                <a:sym typeface="Cardo"/>
              </a:rPr>
              <a:t> materials show a </a:t>
            </a:r>
            <a:r>
              <a:rPr lang="en-US" b="1" spc="-53" dirty="0">
                <a:solidFill>
                  <a:srgbClr val="000000"/>
                </a:solidFill>
                <a:ea typeface="Cardo Bold"/>
                <a:cs typeface="Cardo Bold"/>
                <a:sym typeface="Cardo Bold"/>
              </a:rPr>
              <a:t>non-linear</a:t>
            </a:r>
            <a:r>
              <a:rPr lang="en-US" spc="-53" dirty="0">
                <a:solidFill>
                  <a:srgbClr val="000000"/>
                </a:solidFill>
                <a:ea typeface="Cardo"/>
                <a:cs typeface="Cardo"/>
                <a:sym typeface="Cardo"/>
              </a:rPr>
              <a:t> stress-strain relationship, meaning their deformation isn’t directly proportional to the applied force, even when they return to their original shape.</a:t>
            </a:r>
          </a:p>
          <a:p>
            <a:pPr marL="460610" lvl="1" indent="-230305">
              <a:lnSpc>
                <a:spcPts val="2581"/>
              </a:lnSpc>
              <a:buFont typeface="Arial"/>
              <a:buChar char="•"/>
            </a:pPr>
            <a:r>
              <a:rPr lang="en-US" spc="-53" dirty="0">
                <a:solidFill>
                  <a:srgbClr val="000000"/>
                </a:solidFill>
                <a:ea typeface="Cardo"/>
                <a:cs typeface="Cardo"/>
                <a:sym typeface="Cardo"/>
              </a:rPr>
              <a:t>Hyperelasticity is used to model materials that can undergo </a:t>
            </a:r>
            <a:r>
              <a:rPr lang="en-US" b="1" spc="-53" dirty="0">
                <a:solidFill>
                  <a:srgbClr val="000000"/>
                </a:solidFill>
                <a:ea typeface="Cardo Bold"/>
                <a:cs typeface="Cardo Bold"/>
                <a:sym typeface="Cardo Bold"/>
              </a:rPr>
              <a:t>large, reversible deformations</a:t>
            </a:r>
            <a:r>
              <a:rPr lang="en-US" spc="-53" dirty="0">
                <a:solidFill>
                  <a:srgbClr val="000000"/>
                </a:solidFill>
                <a:ea typeface="Cardo"/>
                <a:cs typeface="Cardo"/>
                <a:sym typeface="Cardo"/>
              </a:rPr>
              <a:t>, such as rubbers, elastomers, and soft tissues. </a:t>
            </a:r>
          </a:p>
        </p:txBody>
      </p:sp>
      <p:sp>
        <p:nvSpPr>
          <p:cNvPr id="5" name="TextBox 5"/>
          <p:cNvSpPr txBox="1"/>
          <p:nvPr/>
        </p:nvSpPr>
        <p:spPr>
          <a:xfrm>
            <a:off x="1385740" y="5064337"/>
            <a:ext cx="10411020" cy="1493935"/>
          </a:xfrm>
          <a:prstGeom prst="rect">
            <a:avLst/>
          </a:prstGeom>
        </p:spPr>
        <p:txBody>
          <a:bodyPr wrap="square" lIns="0" tIns="0" rIns="0" bIns="0" rtlCol="0" anchor="t">
            <a:spAutoFit/>
          </a:bodyPr>
          <a:lstStyle/>
          <a:p>
            <a:pPr>
              <a:lnSpc>
                <a:spcPts val="2987"/>
              </a:lnSpc>
              <a:spcBef>
                <a:spcPct val="0"/>
              </a:spcBef>
            </a:pPr>
            <a:r>
              <a:rPr lang="en-US" spc="-53" dirty="0" err="1">
                <a:solidFill>
                  <a:srgbClr val="000000"/>
                </a:solidFill>
                <a:ea typeface="Cardo"/>
                <a:cs typeface="Cardo"/>
                <a:sym typeface="Cardo"/>
              </a:rPr>
              <a:t>Hyperelastic</a:t>
            </a:r>
            <a:r>
              <a:rPr lang="en-US" spc="-53" dirty="0">
                <a:solidFill>
                  <a:srgbClr val="000000"/>
                </a:solidFill>
                <a:ea typeface="Cardo"/>
                <a:cs typeface="Cardo"/>
                <a:sym typeface="Cardo"/>
              </a:rPr>
              <a:t> materials use something called a </a:t>
            </a:r>
            <a:r>
              <a:rPr lang="en-US" b="1" spc="-53" dirty="0">
                <a:solidFill>
                  <a:srgbClr val="000000"/>
                </a:solidFill>
                <a:ea typeface="Cardo Bold"/>
                <a:cs typeface="Cardo Bold"/>
                <a:sym typeface="Cardo Bold"/>
              </a:rPr>
              <a:t>strain energy density function</a:t>
            </a:r>
            <a:r>
              <a:rPr lang="en-US" spc="-53" dirty="0">
                <a:solidFill>
                  <a:srgbClr val="000000"/>
                </a:solidFill>
                <a:ea typeface="Cardo"/>
                <a:cs typeface="Cardo"/>
                <a:sym typeface="Cardo"/>
              </a:rPr>
              <a:t> to derive the relationship between stress and strain. This allows them to model the relationship between stress and strain accurately, even when the strain is between 100% to 700%, depending on the exact </a:t>
            </a:r>
            <a:r>
              <a:rPr lang="en-US" spc="-53" dirty="0" err="1">
                <a:solidFill>
                  <a:srgbClr val="000000"/>
                </a:solidFill>
                <a:ea typeface="Cardo"/>
                <a:cs typeface="Cardo"/>
                <a:sym typeface="Cardo"/>
              </a:rPr>
              <a:t>hyperelastic</a:t>
            </a:r>
            <a:r>
              <a:rPr lang="en-US" spc="-53" dirty="0">
                <a:solidFill>
                  <a:srgbClr val="000000"/>
                </a:solidFill>
                <a:ea typeface="Cardo"/>
                <a:cs typeface="Cardo"/>
                <a:sym typeface="Cardo"/>
              </a:rPr>
              <a:t> model that is used.</a:t>
            </a:r>
          </a:p>
        </p:txBody>
      </p:sp>
    </p:spTree>
    <p:extLst>
      <p:ext uri="{BB962C8B-B14F-4D97-AF65-F5344CB8AC3E}">
        <p14:creationId xmlns:p14="http://schemas.microsoft.com/office/powerpoint/2010/main" val="1238516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0581" y="608912"/>
            <a:ext cx="5618376" cy="5640175"/>
          </a:xfrm>
          <a:custGeom>
            <a:avLst/>
            <a:gdLst/>
            <a:ahLst/>
            <a:cxnLst/>
            <a:rect l="l" t="t" r="r" b="b"/>
            <a:pathLst>
              <a:path w="8984534" h="8895955">
                <a:moveTo>
                  <a:pt x="0" y="0"/>
                </a:moveTo>
                <a:lnTo>
                  <a:pt x="8984535" y="0"/>
                </a:lnTo>
                <a:lnTo>
                  <a:pt x="8984535" y="8895954"/>
                </a:lnTo>
                <a:lnTo>
                  <a:pt x="0" y="8895954"/>
                </a:lnTo>
                <a:lnTo>
                  <a:pt x="0" y="0"/>
                </a:lnTo>
                <a:close/>
              </a:path>
            </a:pathLst>
          </a:custGeom>
          <a:blipFill>
            <a:blip r:embed="rId2"/>
            <a:stretch>
              <a:fillRect/>
            </a:stretch>
          </a:blipFill>
        </p:spPr>
      </p:sp>
      <p:sp>
        <p:nvSpPr>
          <p:cNvPr id="3" name="TextBox 3"/>
          <p:cNvSpPr txBox="1"/>
          <p:nvPr/>
        </p:nvSpPr>
        <p:spPr>
          <a:xfrm>
            <a:off x="6849361" y="0"/>
            <a:ext cx="5342638" cy="838115"/>
          </a:xfrm>
          <a:prstGeom prst="rect">
            <a:avLst/>
          </a:prstGeom>
        </p:spPr>
        <p:txBody>
          <a:bodyPr lIns="0" tIns="0" rIns="0" bIns="0" rtlCol="0" anchor="t">
            <a:spAutoFit/>
          </a:bodyPr>
          <a:lstStyle/>
          <a:p>
            <a:pPr algn="ctr">
              <a:lnSpc>
                <a:spcPts val="7527"/>
              </a:lnSpc>
              <a:spcBef>
                <a:spcPct val="0"/>
              </a:spcBef>
            </a:pPr>
            <a:r>
              <a:rPr lang="en-US" sz="4000" spc="-134" dirty="0">
                <a:solidFill>
                  <a:srgbClr val="000000"/>
                </a:solidFill>
                <a:ea typeface="Cardo" panose="020B0604020202020204"/>
                <a:cs typeface="Cardo" panose="020B0604020202020204"/>
                <a:sym typeface="Cardo"/>
              </a:rPr>
              <a:t>Hyperelasticity</a:t>
            </a:r>
          </a:p>
        </p:txBody>
      </p:sp>
      <p:sp>
        <p:nvSpPr>
          <p:cNvPr id="4" name="TextBox 4"/>
          <p:cNvSpPr txBox="1"/>
          <p:nvPr/>
        </p:nvSpPr>
        <p:spPr>
          <a:xfrm>
            <a:off x="1637869" y="6405171"/>
            <a:ext cx="6126862" cy="304571"/>
          </a:xfrm>
          <a:prstGeom prst="rect">
            <a:avLst/>
          </a:prstGeom>
        </p:spPr>
        <p:txBody>
          <a:bodyPr lIns="0" tIns="0" rIns="0" bIns="0" rtlCol="0" anchor="t">
            <a:spAutoFit/>
          </a:bodyPr>
          <a:lstStyle/>
          <a:p>
            <a:pPr>
              <a:lnSpc>
                <a:spcPts val="2613"/>
              </a:lnSpc>
              <a:spcBef>
                <a:spcPct val="0"/>
              </a:spcBef>
            </a:pPr>
            <a:r>
              <a:rPr lang="en-US" sz="1866" i="1" spc="-46" dirty="0">
                <a:solidFill>
                  <a:srgbClr val="000000"/>
                </a:solidFill>
                <a:latin typeface="Cardo Italics"/>
                <a:ea typeface="Cardo Italics"/>
                <a:cs typeface="Cardo Italics"/>
                <a:sym typeface="Cardo Italics"/>
              </a:rPr>
              <a:t>Stress–strain curves for various </a:t>
            </a:r>
            <a:r>
              <a:rPr lang="en-US" sz="1866" i="1" spc="-46" dirty="0" err="1">
                <a:solidFill>
                  <a:srgbClr val="000000"/>
                </a:solidFill>
                <a:latin typeface="Cardo Italics"/>
                <a:ea typeface="Cardo Italics"/>
                <a:cs typeface="Cardo Italics"/>
                <a:sym typeface="Cardo Italics"/>
              </a:rPr>
              <a:t>hyperelastic</a:t>
            </a:r>
            <a:r>
              <a:rPr lang="en-US" sz="1866" i="1" spc="-46" dirty="0">
                <a:solidFill>
                  <a:srgbClr val="000000"/>
                </a:solidFill>
                <a:latin typeface="Cardo Italics"/>
                <a:ea typeface="Cardo Italics"/>
                <a:cs typeface="Cardo Italics"/>
                <a:sym typeface="Cardo Italics"/>
              </a:rPr>
              <a:t> material models.</a:t>
            </a:r>
          </a:p>
        </p:txBody>
      </p:sp>
      <p:sp>
        <p:nvSpPr>
          <p:cNvPr id="5" name="TextBox 5"/>
          <p:cNvSpPr txBox="1"/>
          <p:nvPr/>
        </p:nvSpPr>
        <p:spPr>
          <a:xfrm>
            <a:off x="7390612" y="4497358"/>
            <a:ext cx="4801387" cy="2037609"/>
          </a:xfrm>
          <a:prstGeom prst="rect">
            <a:avLst/>
          </a:prstGeom>
        </p:spPr>
        <p:txBody>
          <a:bodyPr wrap="square" lIns="0" tIns="0" rIns="0" bIns="0" rtlCol="0" anchor="t">
            <a:spAutoFit/>
          </a:bodyPr>
          <a:lstStyle/>
          <a:p>
            <a:pPr>
              <a:lnSpc>
                <a:spcPts val="2300"/>
              </a:lnSpc>
            </a:pPr>
            <a:r>
              <a:rPr lang="en-US" sz="1600" spc="-50" dirty="0">
                <a:solidFill>
                  <a:srgbClr val="000000"/>
                </a:solidFill>
                <a:latin typeface="Cardo"/>
                <a:ea typeface="Cardo"/>
                <a:cs typeface="Cardo"/>
                <a:sym typeface="Cardo"/>
              </a:rPr>
              <a:t>Common models:</a:t>
            </a:r>
          </a:p>
          <a:p>
            <a:pPr marL="431823" lvl="1" indent="-215911">
              <a:lnSpc>
                <a:spcPts val="2300"/>
              </a:lnSpc>
              <a:buFont typeface="Arial"/>
              <a:buChar char="•"/>
            </a:pPr>
            <a:r>
              <a:rPr lang="en-US" sz="1600" spc="-50" dirty="0">
                <a:solidFill>
                  <a:srgbClr val="000000"/>
                </a:solidFill>
                <a:latin typeface="Cardo"/>
                <a:ea typeface="Cardo"/>
                <a:cs typeface="Cardo"/>
                <a:sym typeface="Cardo"/>
              </a:rPr>
              <a:t>Neo-Hookean model – simplest, often used for rubber-like materials.</a:t>
            </a:r>
          </a:p>
          <a:p>
            <a:pPr marL="431823" lvl="1" indent="-215911">
              <a:lnSpc>
                <a:spcPts val="2300"/>
              </a:lnSpc>
              <a:buFont typeface="Arial"/>
              <a:buChar char="•"/>
            </a:pPr>
            <a:r>
              <a:rPr lang="en-US" sz="1600" spc="-50" dirty="0">
                <a:solidFill>
                  <a:srgbClr val="000000"/>
                </a:solidFill>
                <a:latin typeface="Cardo"/>
                <a:ea typeface="Cardo"/>
                <a:cs typeface="Cardo"/>
                <a:sym typeface="Cardo"/>
              </a:rPr>
              <a:t>Mooney–Rivlin model – more accurate for large strains.</a:t>
            </a:r>
          </a:p>
          <a:p>
            <a:pPr marL="431823" lvl="1" indent="-215911">
              <a:lnSpc>
                <a:spcPts val="2300"/>
              </a:lnSpc>
              <a:buFont typeface="Arial"/>
              <a:buChar char="•"/>
            </a:pPr>
            <a:r>
              <a:rPr lang="en-US" sz="1600" spc="-50" dirty="0">
                <a:solidFill>
                  <a:srgbClr val="000000"/>
                </a:solidFill>
                <a:latin typeface="Cardo"/>
                <a:ea typeface="Cardo"/>
                <a:cs typeface="Cardo"/>
                <a:sym typeface="Cardo"/>
              </a:rPr>
              <a:t>Ogden model – fits a wider range of experimental data, especially for biological tissues.</a:t>
            </a:r>
          </a:p>
        </p:txBody>
      </p:sp>
      <p:grpSp>
        <p:nvGrpSpPr>
          <p:cNvPr id="6" name="Group 6"/>
          <p:cNvGrpSpPr/>
          <p:nvPr/>
        </p:nvGrpSpPr>
        <p:grpSpPr>
          <a:xfrm>
            <a:off x="7390614" y="1101856"/>
            <a:ext cx="4801386" cy="3283402"/>
            <a:chOff x="1775832" y="-57151"/>
            <a:chExt cx="9602772" cy="6566803"/>
          </a:xfrm>
        </p:grpSpPr>
        <p:sp>
          <p:nvSpPr>
            <p:cNvPr id="7" name="Freeform 7"/>
            <p:cNvSpPr/>
            <p:nvPr/>
          </p:nvSpPr>
          <p:spPr>
            <a:xfrm>
              <a:off x="3876530" y="3022317"/>
              <a:ext cx="5401374" cy="1720792"/>
            </a:xfrm>
            <a:custGeom>
              <a:avLst/>
              <a:gdLst/>
              <a:ahLst/>
              <a:cxnLst/>
              <a:rect l="l" t="t" r="r" b="b"/>
              <a:pathLst>
                <a:path w="5401374" h="1720792">
                  <a:moveTo>
                    <a:pt x="0" y="0"/>
                  </a:moveTo>
                  <a:lnTo>
                    <a:pt x="5401374" y="0"/>
                  </a:lnTo>
                  <a:lnTo>
                    <a:pt x="5401374" y="1720792"/>
                  </a:lnTo>
                  <a:lnTo>
                    <a:pt x="0" y="1720792"/>
                  </a:lnTo>
                  <a:lnTo>
                    <a:pt x="0" y="0"/>
                  </a:lnTo>
                  <a:close/>
                </a:path>
              </a:pathLst>
            </a:custGeom>
            <a:blipFill>
              <a:blip r:embed="rId3"/>
              <a:stretch>
                <a:fillRect/>
              </a:stretch>
            </a:blipFill>
          </p:spPr>
        </p:sp>
        <p:sp>
          <p:nvSpPr>
            <p:cNvPr id="8" name="TextBox 8"/>
            <p:cNvSpPr txBox="1"/>
            <p:nvPr/>
          </p:nvSpPr>
          <p:spPr>
            <a:xfrm>
              <a:off x="1775832" y="-57151"/>
              <a:ext cx="9602772" cy="2882584"/>
            </a:xfrm>
            <a:prstGeom prst="rect">
              <a:avLst/>
            </a:prstGeom>
          </p:spPr>
          <p:txBody>
            <a:bodyPr wrap="square" lIns="0" tIns="0" rIns="0" bIns="0" rtlCol="0" anchor="t">
              <a:spAutoFit/>
            </a:bodyPr>
            <a:lstStyle/>
            <a:p>
              <a:pPr>
                <a:lnSpc>
                  <a:spcPts val="2893"/>
                </a:lnSpc>
                <a:spcBef>
                  <a:spcPct val="0"/>
                </a:spcBef>
              </a:pPr>
              <a:r>
                <a:rPr lang="en-US" sz="1600" spc="-51" dirty="0">
                  <a:solidFill>
                    <a:srgbClr val="000000"/>
                  </a:solidFill>
                  <a:latin typeface="Cardo"/>
                  <a:ea typeface="Cardo"/>
                  <a:cs typeface="Cardo"/>
                  <a:sym typeface="Cardo"/>
                </a:rPr>
                <a:t>Instead of defining stress directly as a function of strain, we define a strain energy density function W (energy stored per unit volume).</a:t>
              </a:r>
            </a:p>
            <a:p>
              <a:pPr>
                <a:lnSpc>
                  <a:spcPts val="2893"/>
                </a:lnSpc>
                <a:spcBef>
                  <a:spcPct val="0"/>
                </a:spcBef>
              </a:pPr>
              <a:r>
                <a:rPr lang="en-US" sz="1600" spc="-51" dirty="0">
                  <a:solidFill>
                    <a:srgbClr val="000000"/>
                  </a:solidFill>
                  <a:latin typeface="Cardo"/>
                  <a:ea typeface="Cardo"/>
                  <a:cs typeface="Cardo"/>
                  <a:sym typeface="Cardo"/>
                </a:rPr>
                <a:t> From W, the stress is derived mathematically:</a:t>
              </a:r>
            </a:p>
          </p:txBody>
        </p:sp>
        <p:sp>
          <p:nvSpPr>
            <p:cNvPr id="9" name="TextBox 9"/>
            <p:cNvSpPr txBox="1"/>
            <p:nvPr/>
          </p:nvSpPr>
          <p:spPr>
            <a:xfrm>
              <a:off x="1907808" y="5114654"/>
              <a:ext cx="9470796" cy="1394998"/>
            </a:xfrm>
            <a:prstGeom prst="rect">
              <a:avLst/>
            </a:prstGeom>
          </p:spPr>
          <p:txBody>
            <a:bodyPr wrap="square" lIns="0" tIns="0" rIns="0" bIns="0" rtlCol="0" anchor="t">
              <a:spAutoFit/>
            </a:bodyPr>
            <a:lstStyle/>
            <a:p>
              <a:pPr>
                <a:lnSpc>
                  <a:spcPts val="2893"/>
                </a:lnSpc>
                <a:spcBef>
                  <a:spcPct val="0"/>
                </a:spcBef>
              </a:pPr>
              <a:r>
                <a:rPr lang="en-US" sz="1600" spc="-51" dirty="0">
                  <a:solidFill>
                    <a:srgbClr val="000000"/>
                  </a:solidFill>
                  <a:latin typeface="Cardo"/>
                  <a:ea typeface="Cardo"/>
                  <a:cs typeface="Cardo"/>
                  <a:sym typeface="Cardo"/>
                </a:rPr>
                <a:t>Different forms of W lead to different </a:t>
              </a:r>
              <a:r>
                <a:rPr lang="en-US" sz="1600" spc="-51" dirty="0" err="1">
                  <a:solidFill>
                    <a:srgbClr val="000000"/>
                  </a:solidFill>
                  <a:latin typeface="Cardo"/>
                  <a:ea typeface="Cardo"/>
                  <a:cs typeface="Cardo"/>
                  <a:sym typeface="Cardo"/>
                </a:rPr>
                <a:t>hyperelastic</a:t>
              </a:r>
              <a:r>
                <a:rPr lang="en-US" sz="1600" spc="-51" dirty="0">
                  <a:solidFill>
                    <a:srgbClr val="000000"/>
                  </a:solidFill>
                  <a:latin typeface="Cardo"/>
                  <a:ea typeface="Cardo"/>
                  <a:cs typeface="Cardo"/>
                  <a:sym typeface="Cardo"/>
                </a:rPr>
                <a:t> material models.</a:t>
              </a:r>
            </a:p>
          </p:txBody>
        </p:sp>
      </p:grpSp>
    </p:spTree>
    <p:extLst>
      <p:ext uri="{BB962C8B-B14F-4D97-AF65-F5344CB8AC3E}">
        <p14:creationId xmlns:p14="http://schemas.microsoft.com/office/powerpoint/2010/main" val="1643323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000" y="1111772"/>
            <a:ext cx="8966983" cy="4069539"/>
          </a:xfrm>
          <a:custGeom>
            <a:avLst/>
            <a:gdLst/>
            <a:ahLst/>
            <a:cxnLst/>
            <a:rect l="l" t="t" r="r" b="b"/>
            <a:pathLst>
              <a:path w="13975635" h="6104309">
                <a:moveTo>
                  <a:pt x="0" y="0"/>
                </a:moveTo>
                <a:lnTo>
                  <a:pt x="13975635" y="0"/>
                </a:lnTo>
                <a:lnTo>
                  <a:pt x="13975635" y="6104309"/>
                </a:lnTo>
                <a:lnTo>
                  <a:pt x="0" y="6104309"/>
                </a:lnTo>
                <a:lnTo>
                  <a:pt x="0" y="0"/>
                </a:lnTo>
                <a:close/>
              </a:path>
            </a:pathLst>
          </a:custGeom>
          <a:blipFill>
            <a:blip r:embed="rId2"/>
            <a:stretch>
              <a:fillRect r="-2171"/>
            </a:stretch>
          </a:blipFill>
        </p:spPr>
        <p:txBody>
          <a:bodyPr/>
          <a:lstStyle/>
          <a:p>
            <a:endParaRPr lang="en-IN" dirty="0"/>
          </a:p>
        </p:txBody>
      </p:sp>
      <p:sp>
        <p:nvSpPr>
          <p:cNvPr id="3" name="Freeform 3"/>
          <p:cNvSpPr/>
          <p:nvPr/>
        </p:nvSpPr>
        <p:spPr>
          <a:xfrm>
            <a:off x="126000" y="5308310"/>
            <a:ext cx="8966983" cy="927083"/>
          </a:xfrm>
          <a:custGeom>
            <a:avLst/>
            <a:gdLst/>
            <a:ahLst/>
            <a:cxnLst/>
            <a:rect l="l" t="t" r="r" b="b"/>
            <a:pathLst>
              <a:path w="13450475" h="1390624">
                <a:moveTo>
                  <a:pt x="0" y="0"/>
                </a:moveTo>
                <a:lnTo>
                  <a:pt x="13450475" y="0"/>
                </a:lnTo>
                <a:lnTo>
                  <a:pt x="13450475" y="1390624"/>
                </a:lnTo>
                <a:lnTo>
                  <a:pt x="0" y="1390624"/>
                </a:lnTo>
                <a:lnTo>
                  <a:pt x="0" y="0"/>
                </a:lnTo>
                <a:close/>
              </a:path>
            </a:pathLst>
          </a:custGeom>
          <a:blipFill>
            <a:blip r:embed="rId3"/>
            <a:stretch>
              <a:fillRect t="-8862" r="-6084" b="-8862"/>
            </a:stretch>
          </a:blipFill>
        </p:spPr>
      </p:sp>
      <p:sp>
        <p:nvSpPr>
          <p:cNvPr id="4" name="TextBox 4"/>
          <p:cNvSpPr txBox="1"/>
          <p:nvPr/>
        </p:nvSpPr>
        <p:spPr>
          <a:xfrm>
            <a:off x="2164674" y="0"/>
            <a:ext cx="7862652" cy="838115"/>
          </a:xfrm>
          <a:prstGeom prst="rect">
            <a:avLst/>
          </a:prstGeom>
        </p:spPr>
        <p:txBody>
          <a:bodyPr lIns="0" tIns="0" rIns="0" bIns="0" rtlCol="0" anchor="t">
            <a:spAutoFit/>
          </a:bodyPr>
          <a:lstStyle/>
          <a:p>
            <a:pPr algn="ctr">
              <a:lnSpc>
                <a:spcPts val="7527"/>
              </a:lnSpc>
              <a:spcBef>
                <a:spcPct val="0"/>
              </a:spcBef>
            </a:pPr>
            <a:r>
              <a:rPr lang="en-US" sz="4000" spc="-134" dirty="0">
                <a:solidFill>
                  <a:srgbClr val="3D3D3D"/>
                </a:solidFill>
                <a:ea typeface="Cardo"/>
                <a:cs typeface="Cardo"/>
                <a:sym typeface="Cardo"/>
              </a:rPr>
              <a:t>Mooney-Rivlin Model</a:t>
            </a:r>
          </a:p>
        </p:txBody>
      </p:sp>
      <p:sp>
        <p:nvSpPr>
          <p:cNvPr id="5" name="TextBox 5"/>
          <p:cNvSpPr txBox="1"/>
          <p:nvPr/>
        </p:nvSpPr>
        <p:spPr>
          <a:xfrm>
            <a:off x="9332535" y="904103"/>
            <a:ext cx="2651039" cy="3801362"/>
          </a:xfrm>
          <a:prstGeom prst="rect">
            <a:avLst/>
          </a:prstGeom>
        </p:spPr>
        <p:txBody>
          <a:bodyPr wrap="square" lIns="0" tIns="0" rIns="0" bIns="0" rtlCol="0" anchor="t">
            <a:spAutoFit/>
          </a:bodyPr>
          <a:lstStyle/>
          <a:p>
            <a:pPr>
              <a:lnSpc>
                <a:spcPts val="2986"/>
              </a:lnSpc>
              <a:spcBef>
                <a:spcPct val="0"/>
              </a:spcBef>
            </a:pPr>
            <a:r>
              <a:rPr lang="en-US" spc="-53" dirty="0">
                <a:solidFill>
                  <a:srgbClr val="3D3D3D"/>
                </a:solidFill>
                <a:ea typeface="Cardo"/>
                <a:cs typeface="Cardo"/>
                <a:sym typeface="Cardo"/>
              </a:rPr>
              <a:t>In continuum mechanics, a Mooney–Rivlin solid is a </a:t>
            </a:r>
            <a:r>
              <a:rPr lang="en-US" spc="-53" dirty="0" err="1">
                <a:solidFill>
                  <a:srgbClr val="3D3D3D"/>
                </a:solidFill>
                <a:ea typeface="Cardo"/>
                <a:cs typeface="Cardo"/>
                <a:sym typeface="Cardo"/>
              </a:rPr>
              <a:t>hyperelastic</a:t>
            </a:r>
            <a:r>
              <a:rPr lang="en-US" spc="-53" dirty="0">
                <a:solidFill>
                  <a:srgbClr val="3D3D3D"/>
                </a:solidFill>
                <a:ea typeface="Cardo"/>
                <a:cs typeface="Cardo"/>
                <a:sym typeface="Cardo"/>
              </a:rPr>
              <a:t> material model where the strain energy density function </a:t>
            </a:r>
            <a:r>
              <a:rPr lang="en-US" b="1" spc="-53" dirty="0">
                <a:solidFill>
                  <a:srgbClr val="3D3D3D"/>
                </a:solidFill>
                <a:ea typeface="Cardo Bold"/>
                <a:cs typeface="Cardo Bold"/>
                <a:sym typeface="Cardo Bold"/>
              </a:rPr>
              <a:t>W is a linear combination of two invariants of the left Cauchy–Green deformation tensor B.</a:t>
            </a:r>
          </a:p>
        </p:txBody>
      </p:sp>
      <p:sp>
        <p:nvSpPr>
          <p:cNvPr id="6" name="TextBox 6"/>
          <p:cNvSpPr txBox="1"/>
          <p:nvPr/>
        </p:nvSpPr>
        <p:spPr>
          <a:xfrm>
            <a:off x="9332534" y="4862981"/>
            <a:ext cx="2733465" cy="1817742"/>
          </a:xfrm>
          <a:prstGeom prst="rect">
            <a:avLst/>
          </a:prstGeom>
        </p:spPr>
        <p:txBody>
          <a:bodyPr wrap="square" lIns="0" tIns="0" rIns="0" bIns="0" rtlCol="0" anchor="t">
            <a:spAutoFit/>
          </a:bodyPr>
          <a:lstStyle/>
          <a:p>
            <a:pPr>
              <a:lnSpc>
                <a:spcPts val="2893"/>
              </a:lnSpc>
            </a:pPr>
            <a:r>
              <a:rPr lang="en-US" b="1" spc="-51" dirty="0">
                <a:solidFill>
                  <a:srgbClr val="3D3D3D"/>
                </a:solidFill>
                <a:ea typeface="Cardo Bold"/>
                <a:cs typeface="Cardo Bold"/>
                <a:sym typeface="Cardo Bold"/>
              </a:rPr>
              <a:t>I1</a:t>
            </a:r>
            <a:r>
              <a:rPr lang="en-US" spc="-51" dirty="0">
                <a:solidFill>
                  <a:srgbClr val="3D3D3D"/>
                </a:solidFill>
                <a:ea typeface="Cardo"/>
                <a:cs typeface="Cardo"/>
                <a:sym typeface="Cardo"/>
              </a:rPr>
              <a:t>​ tells you how much it’s stretched overall. </a:t>
            </a:r>
          </a:p>
          <a:p>
            <a:pPr>
              <a:lnSpc>
                <a:spcPts val="2893"/>
              </a:lnSpc>
            </a:pPr>
            <a:r>
              <a:rPr lang="en-US" b="1" spc="-51" dirty="0">
                <a:solidFill>
                  <a:srgbClr val="3D3D3D"/>
                </a:solidFill>
                <a:ea typeface="Cardo Bold"/>
                <a:cs typeface="Cardo Bold"/>
                <a:sym typeface="Cardo Bold"/>
              </a:rPr>
              <a:t>I2​</a:t>
            </a:r>
            <a:r>
              <a:rPr lang="en-US" spc="-51" dirty="0">
                <a:solidFill>
                  <a:srgbClr val="3D3D3D"/>
                </a:solidFill>
                <a:ea typeface="Cardo"/>
                <a:cs typeface="Cardo"/>
                <a:sym typeface="Cardo"/>
              </a:rPr>
              <a:t> tells you how the stretches in different directions interact.</a:t>
            </a:r>
          </a:p>
        </p:txBody>
      </p:sp>
    </p:spTree>
    <p:extLst>
      <p:ext uri="{BB962C8B-B14F-4D97-AF65-F5344CB8AC3E}">
        <p14:creationId xmlns:p14="http://schemas.microsoft.com/office/powerpoint/2010/main" val="3045325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961"/>
            <a:ext cx="12192000" cy="3535680"/>
          </a:xfrm>
          <a:custGeom>
            <a:avLst/>
            <a:gdLst/>
            <a:ahLst/>
            <a:cxnLst/>
            <a:rect l="l" t="t" r="r" b="b"/>
            <a:pathLst>
              <a:path w="18288000" h="5303520">
                <a:moveTo>
                  <a:pt x="0" y="0"/>
                </a:moveTo>
                <a:lnTo>
                  <a:pt x="18288000" y="0"/>
                </a:lnTo>
                <a:lnTo>
                  <a:pt x="18288000" y="5303520"/>
                </a:lnTo>
                <a:lnTo>
                  <a:pt x="0" y="5303520"/>
                </a:lnTo>
                <a:lnTo>
                  <a:pt x="0" y="0"/>
                </a:lnTo>
                <a:close/>
              </a:path>
            </a:pathLst>
          </a:custGeom>
          <a:blipFill>
            <a:blip r:embed="rId2"/>
            <a:stretch>
              <a:fillRect/>
            </a:stretch>
          </a:blipFill>
        </p:spPr>
      </p:sp>
      <p:sp>
        <p:nvSpPr>
          <p:cNvPr id="3" name="Freeform 3"/>
          <p:cNvSpPr/>
          <p:nvPr/>
        </p:nvSpPr>
        <p:spPr>
          <a:xfrm>
            <a:off x="57451" y="5095278"/>
            <a:ext cx="12077099" cy="1479445"/>
          </a:xfrm>
          <a:custGeom>
            <a:avLst/>
            <a:gdLst/>
            <a:ahLst/>
            <a:cxnLst/>
            <a:rect l="l" t="t" r="r" b="b"/>
            <a:pathLst>
              <a:path w="18115648" h="2219167">
                <a:moveTo>
                  <a:pt x="0" y="0"/>
                </a:moveTo>
                <a:lnTo>
                  <a:pt x="18115648" y="0"/>
                </a:lnTo>
                <a:lnTo>
                  <a:pt x="18115648" y="2219166"/>
                </a:lnTo>
                <a:lnTo>
                  <a:pt x="0" y="2219166"/>
                </a:lnTo>
                <a:lnTo>
                  <a:pt x="0" y="0"/>
                </a:lnTo>
                <a:close/>
              </a:path>
            </a:pathLst>
          </a:custGeom>
          <a:blipFill>
            <a:blip r:embed="rId3"/>
            <a:stretch>
              <a:fillRect/>
            </a:stretch>
          </a:blipFill>
        </p:spPr>
      </p:sp>
      <p:sp>
        <p:nvSpPr>
          <p:cNvPr id="4" name="TextBox 4"/>
          <p:cNvSpPr txBox="1"/>
          <p:nvPr/>
        </p:nvSpPr>
        <p:spPr>
          <a:xfrm>
            <a:off x="4479330" y="0"/>
            <a:ext cx="3233340" cy="602729"/>
          </a:xfrm>
          <a:prstGeom prst="rect">
            <a:avLst/>
          </a:prstGeom>
        </p:spPr>
        <p:txBody>
          <a:bodyPr wrap="square" lIns="0" tIns="0" rIns="0" bIns="0" rtlCol="0" anchor="t">
            <a:spAutoFit/>
          </a:bodyPr>
          <a:lstStyle/>
          <a:p>
            <a:pPr algn="ctr">
              <a:lnSpc>
                <a:spcPts val="4667"/>
              </a:lnSpc>
              <a:spcBef>
                <a:spcPct val="0"/>
              </a:spcBef>
            </a:pPr>
            <a:r>
              <a:rPr lang="en-US" sz="4000" spc="-83" dirty="0">
                <a:solidFill>
                  <a:srgbClr val="000000"/>
                </a:solidFill>
                <a:latin typeface="+mj-lt"/>
                <a:ea typeface="Cardo"/>
                <a:cs typeface="Cardo"/>
                <a:sym typeface="Cardo"/>
              </a:rPr>
              <a:t>Derivation</a:t>
            </a:r>
          </a:p>
        </p:txBody>
      </p:sp>
      <p:sp>
        <p:nvSpPr>
          <p:cNvPr id="5" name="TextBox 5"/>
          <p:cNvSpPr txBox="1"/>
          <p:nvPr/>
        </p:nvSpPr>
        <p:spPr>
          <a:xfrm>
            <a:off x="0" y="4363893"/>
            <a:ext cx="12192000" cy="539571"/>
          </a:xfrm>
          <a:prstGeom prst="rect">
            <a:avLst/>
          </a:prstGeom>
        </p:spPr>
        <p:txBody>
          <a:bodyPr lIns="0" tIns="0" rIns="0" bIns="0" rtlCol="0" anchor="t">
            <a:spAutoFit/>
          </a:bodyPr>
          <a:lstStyle/>
          <a:p>
            <a:pPr algn="ctr">
              <a:lnSpc>
                <a:spcPts val="4667"/>
              </a:lnSpc>
              <a:spcBef>
                <a:spcPct val="0"/>
              </a:spcBef>
            </a:pPr>
            <a:r>
              <a:rPr lang="en-US" sz="3000" spc="-83" dirty="0">
                <a:solidFill>
                  <a:srgbClr val="000000"/>
                </a:solidFill>
                <a:latin typeface="+mj-lt"/>
                <a:ea typeface="Cardo"/>
                <a:cs typeface="Cardo"/>
                <a:sym typeface="Cardo"/>
              </a:rPr>
              <a:t>Cauchy stress in terms of strain invariants and deformation tensors</a:t>
            </a:r>
          </a:p>
        </p:txBody>
      </p:sp>
    </p:spTree>
    <p:extLst>
      <p:ext uri="{BB962C8B-B14F-4D97-AF65-F5344CB8AC3E}">
        <p14:creationId xmlns:p14="http://schemas.microsoft.com/office/powerpoint/2010/main" val="310540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C0BA-9B96-200B-29D7-4EE78EEF3D7D}"/>
              </a:ext>
            </a:extLst>
          </p:cNvPr>
          <p:cNvSpPr>
            <a:spLocks noGrp="1"/>
          </p:cNvSpPr>
          <p:nvPr>
            <p:ph type="title"/>
          </p:nvPr>
        </p:nvSpPr>
        <p:spPr/>
        <p:txBody>
          <a:bodyPr/>
          <a:lstStyle/>
          <a:p>
            <a:r>
              <a:rPr lang="en-US" dirty="0"/>
              <a:t>Index</a:t>
            </a:r>
            <a:endParaRPr lang="en-IN" dirty="0"/>
          </a:p>
        </p:txBody>
      </p:sp>
      <p:sp>
        <p:nvSpPr>
          <p:cNvPr id="3" name="Content Placeholder 2">
            <a:extLst>
              <a:ext uri="{FF2B5EF4-FFF2-40B4-BE49-F238E27FC236}">
                <a16:creationId xmlns:a16="http://schemas.microsoft.com/office/drawing/2014/main" id="{9B0165A0-D306-4769-2878-760AD6B40ABD}"/>
              </a:ext>
            </a:extLst>
          </p:cNvPr>
          <p:cNvSpPr>
            <a:spLocks noGrp="1"/>
          </p:cNvSpPr>
          <p:nvPr>
            <p:ph idx="1"/>
          </p:nvPr>
        </p:nvSpPr>
        <p:spPr>
          <a:xfrm>
            <a:off x="2589212" y="2133600"/>
            <a:ext cx="8915400" cy="2334705"/>
          </a:xfrm>
        </p:spPr>
        <p:txBody>
          <a:bodyPr>
            <a:normAutofit lnSpcReduction="10000"/>
          </a:bodyPr>
          <a:lstStyle/>
          <a:p>
            <a:r>
              <a:rPr lang="en-US" dirty="0">
                <a:solidFill>
                  <a:schemeClr val="tx1"/>
                </a:solidFill>
              </a:rPr>
              <a:t>Literature Review: </a:t>
            </a:r>
            <a:r>
              <a:rPr lang="en-US" spc="-96" dirty="0">
                <a:solidFill>
                  <a:schemeClr val="accent1">
                    <a:lumMod val="60000"/>
                    <a:lumOff val="40000"/>
                  </a:schemeClr>
                </a:solidFill>
                <a:ea typeface="Cardo"/>
                <a:cs typeface="Cardo"/>
                <a:sym typeface="Cardo"/>
                <a:hlinkClick r:id="rId2" action="ppaction://hlinksldjump">
                  <a:extLst>
                    <a:ext uri="{A12FA001-AC4F-418D-AE19-62706E023703}">
                      <ahyp:hlinkClr xmlns:ahyp="http://schemas.microsoft.com/office/drawing/2018/hyperlinkcolor" val="tx"/>
                    </a:ext>
                  </a:extLst>
                </a:hlinkClick>
              </a:rPr>
              <a:t>Constitutive modeling of the large strain time-dependent behavior of elastomers</a:t>
            </a:r>
            <a:r>
              <a:rPr lang="en-US" dirty="0">
                <a:solidFill>
                  <a:schemeClr val="accent1">
                    <a:lumMod val="60000"/>
                    <a:lumOff val="40000"/>
                  </a:schemeClr>
                </a:solidFill>
                <a:hlinkClick r:id="rId2" action="ppaction://hlinksldjump">
                  <a:extLst>
                    <a:ext uri="{A12FA001-AC4F-418D-AE19-62706E023703}">
                      <ahyp:hlinkClr xmlns:ahyp="http://schemas.microsoft.com/office/drawing/2018/hyperlinkcolor" val="tx"/>
                    </a:ext>
                  </a:extLst>
                </a:hlinkClick>
              </a:rPr>
              <a:t> </a:t>
            </a:r>
            <a:endParaRPr lang="en-US" dirty="0">
              <a:solidFill>
                <a:schemeClr val="accent1">
                  <a:lumMod val="60000"/>
                  <a:lumOff val="40000"/>
                </a:schemeClr>
              </a:solidFill>
            </a:endParaRPr>
          </a:p>
          <a:p>
            <a:r>
              <a:rPr lang="en-US" dirty="0">
                <a:solidFill>
                  <a:schemeClr val="accent1">
                    <a:lumMod val="60000"/>
                    <a:lumOff val="40000"/>
                  </a:schemeClr>
                </a:solidFill>
                <a:hlinkClick r:id="rId3" action="ppaction://hlinksldjump">
                  <a:extLst>
                    <a:ext uri="{A12FA001-AC4F-418D-AE19-62706E023703}">
                      <ahyp:hlinkClr xmlns:ahyp="http://schemas.microsoft.com/office/drawing/2018/hyperlinkcolor" val="tx"/>
                    </a:ext>
                  </a:extLst>
                </a:hlinkClick>
              </a:rPr>
              <a:t>Hyperelasticity</a:t>
            </a:r>
            <a:r>
              <a:rPr lang="en-US" dirty="0">
                <a:solidFill>
                  <a:schemeClr val="tx1"/>
                </a:solidFill>
              </a:rPr>
              <a:t> &amp; </a:t>
            </a:r>
            <a:r>
              <a:rPr lang="en-US" dirty="0">
                <a:solidFill>
                  <a:schemeClr val="accent1">
                    <a:lumMod val="60000"/>
                    <a:lumOff val="40000"/>
                  </a:schemeClr>
                </a:solidFill>
                <a:hlinkClick r:id="rId4" action="ppaction://hlinksldjump">
                  <a:extLst>
                    <a:ext uri="{A12FA001-AC4F-418D-AE19-62706E023703}">
                      <ahyp:hlinkClr xmlns:ahyp="http://schemas.microsoft.com/office/drawing/2018/hyperlinkcolor" val="tx"/>
                    </a:ext>
                  </a:extLst>
                </a:hlinkClick>
              </a:rPr>
              <a:t>Mooney Rivlin Model</a:t>
            </a:r>
            <a:endParaRPr lang="en-US" dirty="0">
              <a:solidFill>
                <a:schemeClr val="accent1">
                  <a:lumMod val="60000"/>
                  <a:lumOff val="40000"/>
                </a:schemeClr>
              </a:solidFill>
            </a:endParaRPr>
          </a:p>
          <a:p>
            <a:r>
              <a:rPr lang="en-US" dirty="0">
                <a:solidFill>
                  <a:schemeClr val="accent1">
                    <a:lumMod val="60000"/>
                    <a:lumOff val="40000"/>
                  </a:schemeClr>
                </a:solidFill>
                <a:hlinkClick r:id="rId5" action="ppaction://hlinksldjump">
                  <a:extLst>
                    <a:ext uri="{A12FA001-AC4F-418D-AE19-62706E023703}">
                      <ahyp:hlinkClr xmlns:ahyp="http://schemas.microsoft.com/office/drawing/2018/hyperlinkcolor" val="tx"/>
                    </a:ext>
                  </a:extLst>
                </a:hlinkClick>
              </a:rPr>
              <a:t>Simulations &amp; Curves</a:t>
            </a:r>
            <a:r>
              <a:rPr lang="en-US" dirty="0">
                <a:solidFill>
                  <a:schemeClr val="accent1">
                    <a:lumMod val="60000"/>
                    <a:lumOff val="40000"/>
                  </a:schemeClr>
                </a:solidFill>
              </a:rPr>
              <a:t> </a:t>
            </a:r>
            <a:r>
              <a:rPr lang="en-US" dirty="0">
                <a:solidFill>
                  <a:schemeClr val="tx1"/>
                </a:solidFill>
              </a:rPr>
              <a:t>- I</a:t>
            </a:r>
          </a:p>
          <a:p>
            <a:r>
              <a:rPr lang="en-US" dirty="0">
                <a:solidFill>
                  <a:schemeClr val="tx1"/>
                </a:solidFill>
              </a:rPr>
              <a:t>Literature Review: </a:t>
            </a:r>
            <a:r>
              <a:rPr lang="en-IN" dirty="0">
                <a:solidFill>
                  <a:schemeClr val="accent1">
                    <a:lumMod val="60000"/>
                    <a:lumOff val="40000"/>
                  </a:schemeClr>
                </a:solidFill>
                <a:hlinkClick r:id="rId6" action="ppaction://hlinksldjump">
                  <a:extLst>
                    <a:ext uri="{A12FA001-AC4F-418D-AE19-62706E023703}">
                      <ahyp:hlinkClr xmlns:ahyp="http://schemas.microsoft.com/office/drawing/2018/hyperlinkcolor" val="tx"/>
                    </a:ext>
                  </a:extLst>
                </a:hlinkClick>
              </a:rPr>
              <a:t>The mechanical behaviour of rubber under hydrostatic compression </a:t>
            </a:r>
            <a:endParaRPr lang="en-US" dirty="0">
              <a:solidFill>
                <a:schemeClr val="accent1">
                  <a:lumMod val="60000"/>
                  <a:lumOff val="40000"/>
                </a:schemeClr>
              </a:solidFill>
            </a:endParaRPr>
          </a:p>
          <a:p>
            <a:r>
              <a:rPr lang="en-US" dirty="0">
                <a:solidFill>
                  <a:schemeClr val="tx1"/>
                </a:solidFill>
                <a:hlinkClick r:id="rId7" action="ppaction://hlinksldjump"/>
              </a:rPr>
              <a:t>Simulations &amp; Curves </a:t>
            </a:r>
            <a:r>
              <a:rPr lang="en-US" dirty="0">
                <a:solidFill>
                  <a:schemeClr val="tx1"/>
                </a:solidFill>
              </a:rPr>
              <a:t>- II</a:t>
            </a:r>
          </a:p>
          <a:p>
            <a:pPr marL="0" indent="0">
              <a:buNone/>
            </a:pPr>
            <a:endParaRPr lang="en-US" dirty="0"/>
          </a:p>
          <a:p>
            <a:endParaRPr lang="en-IN" dirty="0"/>
          </a:p>
        </p:txBody>
      </p:sp>
    </p:spTree>
    <p:extLst>
      <p:ext uri="{BB962C8B-B14F-4D97-AF65-F5344CB8AC3E}">
        <p14:creationId xmlns:p14="http://schemas.microsoft.com/office/powerpoint/2010/main" val="3752967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841" y="847720"/>
            <a:ext cx="9299981" cy="5893863"/>
          </a:xfrm>
          <a:custGeom>
            <a:avLst/>
            <a:gdLst/>
            <a:ahLst/>
            <a:cxnLst/>
            <a:rect l="l" t="t" r="r" b="b"/>
            <a:pathLst>
              <a:path w="13949972" h="8840795">
                <a:moveTo>
                  <a:pt x="0" y="0"/>
                </a:moveTo>
                <a:lnTo>
                  <a:pt x="13949972" y="0"/>
                </a:lnTo>
                <a:lnTo>
                  <a:pt x="13949972" y="8840795"/>
                </a:lnTo>
                <a:lnTo>
                  <a:pt x="0" y="8840795"/>
                </a:lnTo>
                <a:lnTo>
                  <a:pt x="0" y="0"/>
                </a:lnTo>
                <a:close/>
              </a:path>
            </a:pathLst>
          </a:custGeom>
          <a:blipFill>
            <a:blip r:embed="rId2"/>
            <a:stretch>
              <a:fillRect/>
            </a:stretch>
          </a:blipFill>
        </p:spPr>
      </p:sp>
      <p:sp>
        <p:nvSpPr>
          <p:cNvPr id="3" name="TextBox 3"/>
          <p:cNvSpPr txBox="1"/>
          <p:nvPr/>
        </p:nvSpPr>
        <p:spPr>
          <a:xfrm>
            <a:off x="0" y="116417"/>
            <a:ext cx="12192000" cy="549381"/>
          </a:xfrm>
          <a:prstGeom prst="rect">
            <a:avLst/>
          </a:prstGeom>
        </p:spPr>
        <p:txBody>
          <a:bodyPr lIns="0" tIns="0" rIns="0" bIns="0" rtlCol="0" anchor="t">
            <a:spAutoFit/>
          </a:bodyPr>
          <a:lstStyle/>
          <a:p>
            <a:pPr algn="ctr">
              <a:lnSpc>
                <a:spcPts val="4667"/>
              </a:lnSpc>
              <a:spcBef>
                <a:spcPct val="0"/>
              </a:spcBef>
            </a:pPr>
            <a:r>
              <a:rPr lang="en-US" sz="3000" spc="-83" dirty="0">
                <a:solidFill>
                  <a:srgbClr val="000000"/>
                </a:solidFill>
                <a:latin typeface="+mj-lt"/>
                <a:ea typeface="Cardo"/>
                <a:cs typeface="Cardo"/>
                <a:sym typeface="Cardo"/>
              </a:rPr>
              <a:t>Cauchy stress in terms of strain invariants and deformation tensors</a:t>
            </a:r>
          </a:p>
        </p:txBody>
      </p:sp>
    </p:spTree>
    <p:extLst>
      <p:ext uri="{BB962C8B-B14F-4D97-AF65-F5344CB8AC3E}">
        <p14:creationId xmlns:p14="http://schemas.microsoft.com/office/powerpoint/2010/main" val="1315757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36188" y="811828"/>
            <a:ext cx="7919625" cy="3128252"/>
          </a:xfrm>
          <a:custGeom>
            <a:avLst/>
            <a:gdLst/>
            <a:ahLst/>
            <a:cxnLst/>
            <a:rect l="l" t="t" r="r" b="b"/>
            <a:pathLst>
              <a:path w="11879437" h="4692378">
                <a:moveTo>
                  <a:pt x="0" y="0"/>
                </a:moveTo>
                <a:lnTo>
                  <a:pt x="11879438" y="0"/>
                </a:lnTo>
                <a:lnTo>
                  <a:pt x="11879438" y="4692378"/>
                </a:lnTo>
                <a:lnTo>
                  <a:pt x="0" y="4692378"/>
                </a:lnTo>
                <a:lnTo>
                  <a:pt x="0" y="0"/>
                </a:lnTo>
                <a:close/>
              </a:path>
            </a:pathLst>
          </a:custGeom>
          <a:blipFill>
            <a:blip r:embed="rId2"/>
            <a:stretch>
              <a:fillRect/>
            </a:stretch>
          </a:blipFill>
        </p:spPr>
      </p:sp>
      <p:sp>
        <p:nvSpPr>
          <p:cNvPr id="3" name="Freeform 3"/>
          <p:cNvSpPr/>
          <p:nvPr/>
        </p:nvSpPr>
        <p:spPr>
          <a:xfrm>
            <a:off x="627906" y="5014331"/>
            <a:ext cx="10936190" cy="1219380"/>
          </a:xfrm>
          <a:custGeom>
            <a:avLst/>
            <a:gdLst/>
            <a:ahLst/>
            <a:cxnLst/>
            <a:rect l="l" t="t" r="r" b="b"/>
            <a:pathLst>
              <a:path w="16404285" h="1829070">
                <a:moveTo>
                  <a:pt x="0" y="0"/>
                </a:moveTo>
                <a:lnTo>
                  <a:pt x="16404284" y="0"/>
                </a:lnTo>
                <a:lnTo>
                  <a:pt x="16404284" y="1829070"/>
                </a:lnTo>
                <a:lnTo>
                  <a:pt x="0" y="1829070"/>
                </a:lnTo>
                <a:lnTo>
                  <a:pt x="0" y="0"/>
                </a:lnTo>
                <a:close/>
              </a:path>
            </a:pathLst>
          </a:custGeom>
          <a:blipFill>
            <a:blip r:embed="rId3"/>
            <a:stretch>
              <a:fillRect r="-3720"/>
            </a:stretch>
          </a:blipFill>
        </p:spPr>
      </p:sp>
      <p:sp>
        <p:nvSpPr>
          <p:cNvPr id="4" name="TextBox 4"/>
          <p:cNvSpPr txBox="1"/>
          <p:nvPr/>
        </p:nvSpPr>
        <p:spPr>
          <a:xfrm>
            <a:off x="0" y="74908"/>
            <a:ext cx="12192000" cy="549381"/>
          </a:xfrm>
          <a:prstGeom prst="rect">
            <a:avLst/>
          </a:prstGeom>
        </p:spPr>
        <p:txBody>
          <a:bodyPr lIns="0" tIns="0" rIns="0" bIns="0" rtlCol="0" anchor="t">
            <a:spAutoFit/>
          </a:bodyPr>
          <a:lstStyle/>
          <a:p>
            <a:pPr algn="ctr">
              <a:lnSpc>
                <a:spcPts val="4667"/>
              </a:lnSpc>
              <a:spcBef>
                <a:spcPct val="0"/>
              </a:spcBef>
            </a:pPr>
            <a:r>
              <a:rPr lang="en-US" sz="3000" spc="-83" dirty="0">
                <a:solidFill>
                  <a:srgbClr val="000000"/>
                </a:solidFill>
                <a:latin typeface="+mj-lt"/>
                <a:ea typeface="Cardo"/>
                <a:cs typeface="Cardo"/>
                <a:sym typeface="Cardo"/>
              </a:rPr>
              <a:t>Cauchy stress in terms of strain invariants and deformation tensors</a:t>
            </a:r>
          </a:p>
        </p:txBody>
      </p:sp>
      <p:sp>
        <p:nvSpPr>
          <p:cNvPr id="5" name="TextBox 5"/>
          <p:cNvSpPr txBox="1"/>
          <p:nvPr/>
        </p:nvSpPr>
        <p:spPr>
          <a:xfrm>
            <a:off x="1329572" y="4202515"/>
            <a:ext cx="9532855" cy="549381"/>
          </a:xfrm>
          <a:prstGeom prst="rect">
            <a:avLst/>
          </a:prstGeom>
        </p:spPr>
        <p:txBody>
          <a:bodyPr wrap="square" lIns="0" tIns="0" rIns="0" bIns="0" rtlCol="0" anchor="t">
            <a:spAutoFit/>
          </a:bodyPr>
          <a:lstStyle/>
          <a:p>
            <a:pPr algn="ctr">
              <a:lnSpc>
                <a:spcPts val="4667"/>
              </a:lnSpc>
              <a:spcBef>
                <a:spcPct val="0"/>
              </a:spcBef>
            </a:pPr>
            <a:r>
              <a:rPr lang="en-US" sz="3000" spc="-83" dirty="0">
                <a:solidFill>
                  <a:srgbClr val="000000"/>
                </a:solidFill>
                <a:latin typeface="+mj-lt"/>
                <a:ea typeface="Cardo"/>
                <a:cs typeface="Cardo"/>
                <a:sym typeface="Cardo"/>
              </a:rPr>
              <a:t>Cauchy stress in terms of principal stretches</a:t>
            </a:r>
          </a:p>
        </p:txBody>
      </p:sp>
    </p:spTree>
    <p:extLst>
      <p:ext uri="{BB962C8B-B14F-4D97-AF65-F5344CB8AC3E}">
        <p14:creationId xmlns:p14="http://schemas.microsoft.com/office/powerpoint/2010/main" val="3193304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2946" y="1375579"/>
            <a:ext cx="10964327" cy="5180645"/>
          </a:xfrm>
          <a:custGeom>
            <a:avLst/>
            <a:gdLst/>
            <a:ahLst/>
            <a:cxnLst/>
            <a:rect l="l" t="t" r="r" b="b"/>
            <a:pathLst>
              <a:path w="16446491" h="7770967">
                <a:moveTo>
                  <a:pt x="0" y="0"/>
                </a:moveTo>
                <a:lnTo>
                  <a:pt x="16446492" y="0"/>
                </a:lnTo>
                <a:lnTo>
                  <a:pt x="16446492" y="7770967"/>
                </a:lnTo>
                <a:lnTo>
                  <a:pt x="0" y="7770967"/>
                </a:lnTo>
                <a:lnTo>
                  <a:pt x="0" y="0"/>
                </a:lnTo>
                <a:close/>
              </a:path>
            </a:pathLst>
          </a:custGeom>
          <a:blipFill>
            <a:blip r:embed="rId2"/>
            <a:stretch>
              <a:fillRect/>
            </a:stretch>
          </a:blipFill>
        </p:spPr>
      </p:sp>
      <p:sp>
        <p:nvSpPr>
          <p:cNvPr id="3" name="TextBox 3"/>
          <p:cNvSpPr txBox="1"/>
          <p:nvPr/>
        </p:nvSpPr>
        <p:spPr>
          <a:xfrm>
            <a:off x="1935410" y="226243"/>
            <a:ext cx="8321179" cy="539571"/>
          </a:xfrm>
          <a:prstGeom prst="rect">
            <a:avLst/>
          </a:prstGeom>
        </p:spPr>
        <p:txBody>
          <a:bodyPr wrap="square" lIns="0" tIns="0" rIns="0" bIns="0" rtlCol="0" anchor="t">
            <a:spAutoFit/>
          </a:bodyPr>
          <a:lstStyle/>
          <a:p>
            <a:pPr algn="ctr">
              <a:lnSpc>
                <a:spcPts val="4667"/>
              </a:lnSpc>
              <a:spcBef>
                <a:spcPct val="0"/>
              </a:spcBef>
            </a:pPr>
            <a:r>
              <a:rPr lang="en-US" sz="3000" spc="-83" dirty="0">
                <a:solidFill>
                  <a:srgbClr val="000000"/>
                </a:solidFill>
                <a:latin typeface="+mj-lt"/>
                <a:ea typeface="Cardo"/>
                <a:cs typeface="Cardo"/>
                <a:sym typeface="Cardo"/>
              </a:rPr>
              <a:t>Cauchy stress in terms of principal stretches</a:t>
            </a:r>
          </a:p>
        </p:txBody>
      </p:sp>
    </p:spTree>
    <p:extLst>
      <p:ext uri="{BB962C8B-B14F-4D97-AF65-F5344CB8AC3E}">
        <p14:creationId xmlns:p14="http://schemas.microsoft.com/office/powerpoint/2010/main" val="2285318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902" y="840230"/>
            <a:ext cx="6424214" cy="6017770"/>
          </a:xfrm>
          <a:custGeom>
            <a:avLst/>
            <a:gdLst/>
            <a:ahLst/>
            <a:cxnLst/>
            <a:rect l="l" t="t" r="r" b="b"/>
            <a:pathLst>
              <a:path w="9421333" h="9026655">
                <a:moveTo>
                  <a:pt x="0" y="0"/>
                </a:moveTo>
                <a:lnTo>
                  <a:pt x="9421333" y="0"/>
                </a:lnTo>
                <a:lnTo>
                  <a:pt x="9421333" y="9026655"/>
                </a:lnTo>
                <a:lnTo>
                  <a:pt x="0" y="9026655"/>
                </a:lnTo>
                <a:lnTo>
                  <a:pt x="0" y="0"/>
                </a:lnTo>
                <a:close/>
              </a:path>
            </a:pathLst>
          </a:custGeom>
          <a:blipFill>
            <a:blip r:embed="rId2"/>
            <a:stretch>
              <a:fillRect/>
            </a:stretch>
          </a:blipFill>
        </p:spPr>
      </p:sp>
      <p:sp>
        <p:nvSpPr>
          <p:cNvPr id="3" name="Freeform 3"/>
          <p:cNvSpPr/>
          <p:nvPr/>
        </p:nvSpPr>
        <p:spPr>
          <a:xfrm>
            <a:off x="7956943" y="742418"/>
            <a:ext cx="3075159" cy="362429"/>
          </a:xfrm>
          <a:custGeom>
            <a:avLst/>
            <a:gdLst/>
            <a:ahLst/>
            <a:cxnLst/>
            <a:rect l="l" t="t" r="r" b="b"/>
            <a:pathLst>
              <a:path w="4612738" h="543644">
                <a:moveTo>
                  <a:pt x="0" y="0"/>
                </a:moveTo>
                <a:lnTo>
                  <a:pt x="4612738" y="0"/>
                </a:lnTo>
                <a:lnTo>
                  <a:pt x="4612738" y="543644"/>
                </a:lnTo>
                <a:lnTo>
                  <a:pt x="0" y="543644"/>
                </a:lnTo>
                <a:lnTo>
                  <a:pt x="0" y="0"/>
                </a:lnTo>
                <a:close/>
              </a:path>
            </a:pathLst>
          </a:custGeom>
          <a:blipFill>
            <a:blip r:embed="rId3"/>
            <a:stretch>
              <a:fillRect/>
            </a:stretch>
          </a:blipFill>
        </p:spPr>
      </p:sp>
      <p:sp>
        <p:nvSpPr>
          <p:cNvPr id="4" name="Freeform 4"/>
          <p:cNvSpPr/>
          <p:nvPr/>
        </p:nvSpPr>
        <p:spPr>
          <a:xfrm>
            <a:off x="7876355" y="1507899"/>
            <a:ext cx="4027338" cy="1029299"/>
          </a:xfrm>
          <a:custGeom>
            <a:avLst/>
            <a:gdLst/>
            <a:ahLst/>
            <a:cxnLst/>
            <a:rect l="l" t="t" r="r" b="b"/>
            <a:pathLst>
              <a:path w="6041007" h="1543949">
                <a:moveTo>
                  <a:pt x="0" y="0"/>
                </a:moveTo>
                <a:lnTo>
                  <a:pt x="6041007" y="0"/>
                </a:lnTo>
                <a:lnTo>
                  <a:pt x="6041007" y="1543949"/>
                </a:lnTo>
                <a:lnTo>
                  <a:pt x="0" y="1543949"/>
                </a:lnTo>
                <a:lnTo>
                  <a:pt x="0" y="0"/>
                </a:lnTo>
                <a:close/>
              </a:path>
            </a:pathLst>
          </a:custGeom>
          <a:blipFill>
            <a:blip r:embed="rId4"/>
            <a:stretch>
              <a:fillRect/>
            </a:stretch>
          </a:blipFill>
        </p:spPr>
        <p:txBody>
          <a:bodyPr/>
          <a:lstStyle/>
          <a:p>
            <a:endParaRPr lang="en-IN" dirty="0"/>
          </a:p>
        </p:txBody>
      </p:sp>
      <p:sp>
        <p:nvSpPr>
          <p:cNvPr id="5" name="Freeform 5"/>
          <p:cNvSpPr/>
          <p:nvPr/>
        </p:nvSpPr>
        <p:spPr>
          <a:xfrm>
            <a:off x="6919455" y="2432798"/>
            <a:ext cx="4603952" cy="3546201"/>
          </a:xfrm>
          <a:custGeom>
            <a:avLst/>
            <a:gdLst/>
            <a:ahLst/>
            <a:cxnLst/>
            <a:rect l="l" t="t" r="r" b="b"/>
            <a:pathLst>
              <a:path w="6905928" h="5319302">
                <a:moveTo>
                  <a:pt x="0" y="0"/>
                </a:moveTo>
                <a:lnTo>
                  <a:pt x="6905927" y="0"/>
                </a:lnTo>
                <a:lnTo>
                  <a:pt x="6905927" y="5319302"/>
                </a:lnTo>
                <a:lnTo>
                  <a:pt x="0" y="5319302"/>
                </a:lnTo>
                <a:lnTo>
                  <a:pt x="0" y="0"/>
                </a:lnTo>
                <a:close/>
              </a:path>
            </a:pathLst>
          </a:custGeom>
          <a:blipFill>
            <a:blip r:embed="rId5"/>
            <a:stretch>
              <a:fillRect b="-35550"/>
            </a:stretch>
          </a:blipFill>
        </p:spPr>
      </p:sp>
      <p:sp>
        <p:nvSpPr>
          <p:cNvPr id="6" name="TextBox 6"/>
          <p:cNvSpPr txBox="1"/>
          <p:nvPr/>
        </p:nvSpPr>
        <p:spPr>
          <a:xfrm>
            <a:off x="486929" y="0"/>
            <a:ext cx="3130261" cy="539571"/>
          </a:xfrm>
          <a:prstGeom prst="rect">
            <a:avLst/>
          </a:prstGeom>
        </p:spPr>
        <p:txBody>
          <a:bodyPr lIns="0" tIns="0" rIns="0" bIns="0" rtlCol="0" anchor="t">
            <a:spAutoFit/>
          </a:bodyPr>
          <a:lstStyle/>
          <a:p>
            <a:pPr algn="ctr">
              <a:lnSpc>
                <a:spcPts val="4667"/>
              </a:lnSpc>
              <a:spcBef>
                <a:spcPct val="0"/>
              </a:spcBef>
            </a:pPr>
            <a:r>
              <a:rPr lang="en-US" sz="3000" spc="-83" dirty="0">
                <a:solidFill>
                  <a:srgbClr val="000000"/>
                </a:solidFill>
                <a:latin typeface="+mj-lt"/>
                <a:ea typeface="Cardo"/>
                <a:cs typeface="Cardo"/>
                <a:sym typeface="Cardo"/>
              </a:rPr>
              <a:t>Uniaxial extension</a:t>
            </a:r>
          </a:p>
        </p:txBody>
      </p:sp>
      <p:sp>
        <p:nvSpPr>
          <p:cNvPr id="7" name="TextBox 7"/>
          <p:cNvSpPr txBox="1"/>
          <p:nvPr/>
        </p:nvSpPr>
        <p:spPr>
          <a:xfrm>
            <a:off x="4377548" y="377347"/>
            <a:ext cx="7804620" cy="324448"/>
          </a:xfrm>
          <a:prstGeom prst="rect">
            <a:avLst/>
          </a:prstGeom>
        </p:spPr>
        <p:txBody>
          <a:bodyPr wrap="square" lIns="0" tIns="0" rIns="0" bIns="0" rtlCol="0" anchor="t">
            <a:spAutoFit/>
          </a:bodyPr>
          <a:lstStyle/>
          <a:p>
            <a:pPr>
              <a:lnSpc>
                <a:spcPts val="2893"/>
              </a:lnSpc>
              <a:spcBef>
                <a:spcPct val="0"/>
              </a:spcBef>
            </a:pPr>
            <a:r>
              <a:rPr lang="en-US" sz="1600" spc="-51" dirty="0">
                <a:solidFill>
                  <a:srgbClr val="000000"/>
                </a:solidFill>
                <a:ea typeface="Cardo"/>
                <a:cs typeface="Cardo"/>
                <a:sym typeface="Cardo"/>
              </a:rPr>
              <a:t>For the case of an incompressible Mooney–Rivlin material under uniaxial elongation,</a:t>
            </a:r>
          </a:p>
        </p:txBody>
      </p:sp>
      <p:sp>
        <p:nvSpPr>
          <p:cNvPr id="8" name="TextBox 8"/>
          <p:cNvSpPr txBox="1"/>
          <p:nvPr/>
        </p:nvSpPr>
        <p:spPr>
          <a:xfrm>
            <a:off x="6558116" y="1104847"/>
            <a:ext cx="5624052" cy="696344"/>
          </a:xfrm>
          <a:prstGeom prst="rect">
            <a:avLst/>
          </a:prstGeom>
        </p:spPr>
        <p:txBody>
          <a:bodyPr wrap="square" lIns="0" tIns="0" rIns="0" bIns="0" rtlCol="0" anchor="t">
            <a:spAutoFit/>
          </a:bodyPr>
          <a:lstStyle/>
          <a:p>
            <a:pPr>
              <a:lnSpc>
                <a:spcPts val="2893"/>
              </a:lnSpc>
              <a:spcBef>
                <a:spcPct val="0"/>
              </a:spcBef>
            </a:pPr>
            <a:r>
              <a:rPr lang="en-US" sz="1600" spc="-51" dirty="0">
                <a:solidFill>
                  <a:srgbClr val="000000"/>
                </a:solidFill>
                <a:ea typeface="Cardo" panose="020B0604020202020204"/>
                <a:cs typeface="Cardo" panose="020B0604020202020204"/>
                <a:sym typeface="Cardo"/>
              </a:rPr>
              <a:t>Then the true stress (Cauchy stress) differences can be calculated as:</a:t>
            </a:r>
          </a:p>
        </p:txBody>
      </p:sp>
      <p:sp>
        <p:nvSpPr>
          <p:cNvPr id="9" name="TextBox 9"/>
          <p:cNvSpPr txBox="1"/>
          <p:nvPr/>
        </p:nvSpPr>
        <p:spPr>
          <a:xfrm>
            <a:off x="6668845" y="5978999"/>
            <a:ext cx="5402594" cy="816698"/>
          </a:xfrm>
          <a:prstGeom prst="rect">
            <a:avLst/>
          </a:prstGeom>
        </p:spPr>
        <p:txBody>
          <a:bodyPr wrap="square" lIns="0" tIns="0" rIns="0" bIns="0" rtlCol="0" anchor="t">
            <a:spAutoFit/>
          </a:bodyPr>
          <a:lstStyle/>
          <a:p>
            <a:pPr>
              <a:lnSpc>
                <a:spcPts val="2239"/>
              </a:lnSpc>
              <a:spcBef>
                <a:spcPct val="0"/>
              </a:spcBef>
            </a:pPr>
            <a:r>
              <a:rPr lang="en-US" sz="1400" spc="-40" dirty="0">
                <a:solidFill>
                  <a:srgbClr val="000000"/>
                </a:solidFill>
                <a:latin typeface="Cardo"/>
                <a:ea typeface="Cardo"/>
                <a:cs typeface="Cardo"/>
                <a:sym typeface="Cardo"/>
              </a:rPr>
              <a:t>Comparison of experimental results (dots) and predictions for Hooke's law(1, blue line), neo-Hookean solid(2, red line), and Mooney–Rivlin solid models(3, green line)</a:t>
            </a:r>
          </a:p>
        </p:txBody>
      </p:sp>
    </p:spTree>
    <p:extLst>
      <p:ext uri="{BB962C8B-B14F-4D97-AF65-F5344CB8AC3E}">
        <p14:creationId xmlns:p14="http://schemas.microsoft.com/office/powerpoint/2010/main" val="383042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1401" y="548287"/>
            <a:ext cx="11111994" cy="2074526"/>
          </a:xfrm>
          <a:custGeom>
            <a:avLst/>
            <a:gdLst/>
            <a:ahLst/>
            <a:cxnLst/>
            <a:rect l="l" t="t" r="r" b="b"/>
            <a:pathLst>
              <a:path w="16667991" h="3111789">
                <a:moveTo>
                  <a:pt x="0" y="0"/>
                </a:moveTo>
                <a:lnTo>
                  <a:pt x="16667991" y="0"/>
                </a:lnTo>
                <a:lnTo>
                  <a:pt x="16667991" y="3111789"/>
                </a:lnTo>
                <a:lnTo>
                  <a:pt x="0" y="3111789"/>
                </a:lnTo>
                <a:lnTo>
                  <a:pt x="0" y="0"/>
                </a:lnTo>
                <a:close/>
              </a:path>
            </a:pathLst>
          </a:custGeom>
          <a:blipFill>
            <a:blip r:embed="rId2"/>
            <a:stretch>
              <a:fillRect l="-6399" r="-18062"/>
            </a:stretch>
          </a:blipFill>
        </p:spPr>
        <p:txBody>
          <a:bodyPr/>
          <a:lstStyle/>
          <a:p>
            <a:endParaRPr lang="en-IN" dirty="0"/>
          </a:p>
        </p:txBody>
      </p:sp>
      <p:sp>
        <p:nvSpPr>
          <p:cNvPr id="3" name="Freeform 3"/>
          <p:cNvSpPr/>
          <p:nvPr/>
        </p:nvSpPr>
        <p:spPr>
          <a:xfrm>
            <a:off x="9145442" y="3051415"/>
            <a:ext cx="2715157" cy="626327"/>
          </a:xfrm>
          <a:custGeom>
            <a:avLst/>
            <a:gdLst/>
            <a:ahLst/>
            <a:cxnLst/>
            <a:rect l="l" t="t" r="r" b="b"/>
            <a:pathLst>
              <a:path w="4072735" h="939490">
                <a:moveTo>
                  <a:pt x="0" y="0"/>
                </a:moveTo>
                <a:lnTo>
                  <a:pt x="4072735" y="0"/>
                </a:lnTo>
                <a:lnTo>
                  <a:pt x="4072735" y="939490"/>
                </a:lnTo>
                <a:lnTo>
                  <a:pt x="0" y="939490"/>
                </a:lnTo>
                <a:lnTo>
                  <a:pt x="0" y="0"/>
                </a:lnTo>
                <a:close/>
              </a:path>
            </a:pathLst>
          </a:custGeom>
          <a:blipFill>
            <a:blip r:embed="rId3"/>
            <a:stretch>
              <a:fillRect l="-2651" r="-7955" b="-8621"/>
            </a:stretch>
          </a:blipFill>
        </p:spPr>
      </p:sp>
      <p:sp>
        <p:nvSpPr>
          <p:cNvPr id="4" name="Freeform 4"/>
          <p:cNvSpPr/>
          <p:nvPr/>
        </p:nvSpPr>
        <p:spPr>
          <a:xfrm>
            <a:off x="457374" y="3582548"/>
            <a:ext cx="8507872" cy="836237"/>
          </a:xfrm>
          <a:custGeom>
            <a:avLst/>
            <a:gdLst/>
            <a:ahLst/>
            <a:cxnLst/>
            <a:rect l="l" t="t" r="r" b="b"/>
            <a:pathLst>
              <a:path w="12761808" h="1254356">
                <a:moveTo>
                  <a:pt x="0" y="0"/>
                </a:moveTo>
                <a:lnTo>
                  <a:pt x="12761808" y="0"/>
                </a:lnTo>
                <a:lnTo>
                  <a:pt x="12761808" y="1254356"/>
                </a:lnTo>
                <a:lnTo>
                  <a:pt x="0" y="1254356"/>
                </a:lnTo>
                <a:lnTo>
                  <a:pt x="0" y="0"/>
                </a:lnTo>
                <a:close/>
              </a:path>
            </a:pathLst>
          </a:custGeom>
          <a:blipFill>
            <a:blip r:embed="rId4"/>
            <a:stretch>
              <a:fillRect l="-3895" t="-35355" b="-325773"/>
            </a:stretch>
          </a:blipFill>
        </p:spPr>
      </p:sp>
      <p:sp>
        <p:nvSpPr>
          <p:cNvPr id="5" name="Freeform 5"/>
          <p:cNvSpPr/>
          <p:nvPr/>
        </p:nvSpPr>
        <p:spPr>
          <a:xfrm>
            <a:off x="543554" y="4523905"/>
            <a:ext cx="3520925" cy="663781"/>
          </a:xfrm>
          <a:custGeom>
            <a:avLst/>
            <a:gdLst/>
            <a:ahLst/>
            <a:cxnLst/>
            <a:rect l="l" t="t" r="r" b="b"/>
            <a:pathLst>
              <a:path w="5281387" h="995671">
                <a:moveTo>
                  <a:pt x="0" y="0"/>
                </a:moveTo>
                <a:lnTo>
                  <a:pt x="5281387" y="0"/>
                </a:lnTo>
                <a:lnTo>
                  <a:pt x="5281387" y="995671"/>
                </a:lnTo>
                <a:lnTo>
                  <a:pt x="0" y="995671"/>
                </a:lnTo>
                <a:lnTo>
                  <a:pt x="0" y="0"/>
                </a:lnTo>
                <a:close/>
              </a:path>
            </a:pathLst>
          </a:custGeom>
          <a:blipFill>
            <a:blip r:embed="rId5"/>
            <a:stretch>
              <a:fillRect/>
            </a:stretch>
          </a:blipFill>
        </p:spPr>
      </p:sp>
      <p:sp>
        <p:nvSpPr>
          <p:cNvPr id="6" name="Freeform 6"/>
          <p:cNvSpPr/>
          <p:nvPr/>
        </p:nvSpPr>
        <p:spPr>
          <a:xfrm>
            <a:off x="4394445" y="5355047"/>
            <a:ext cx="7466154" cy="1063674"/>
          </a:xfrm>
          <a:custGeom>
            <a:avLst/>
            <a:gdLst/>
            <a:ahLst/>
            <a:cxnLst/>
            <a:rect l="l" t="t" r="r" b="b"/>
            <a:pathLst>
              <a:path w="11199231" h="1595511">
                <a:moveTo>
                  <a:pt x="0" y="0"/>
                </a:moveTo>
                <a:lnTo>
                  <a:pt x="11199231" y="0"/>
                </a:lnTo>
                <a:lnTo>
                  <a:pt x="11199231" y="1595512"/>
                </a:lnTo>
                <a:lnTo>
                  <a:pt x="0" y="1595512"/>
                </a:lnTo>
                <a:lnTo>
                  <a:pt x="0" y="0"/>
                </a:lnTo>
                <a:close/>
              </a:path>
            </a:pathLst>
          </a:custGeom>
          <a:blipFill>
            <a:blip r:embed="rId6"/>
            <a:stretch>
              <a:fillRect t="-38921"/>
            </a:stretch>
          </a:blipFill>
        </p:spPr>
      </p:sp>
      <p:sp>
        <p:nvSpPr>
          <p:cNvPr id="7" name="TextBox 7"/>
          <p:cNvSpPr txBox="1"/>
          <p:nvPr/>
        </p:nvSpPr>
        <p:spPr>
          <a:xfrm>
            <a:off x="-117203" y="10896"/>
            <a:ext cx="4576081" cy="537391"/>
          </a:xfrm>
          <a:prstGeom prst="rect">
            <a:avLst/>
          </a:prstGeom>
        </p:spPr>
        <p:txBody>
          <a:bodyPr wrap="square" lIns="0" tIns="0" rIns="0" bIns="0" rtlCol="0" anchor="t">
            <a:spAutoFit/>
          </a:bodyPr>
          <a:lstStyle/>
          <a:p>
            <a:pPr algn="ctr">
              <a:lnSpc>
                <a:spcPts val="4667"/>
              </a:lnSpc>
              <a:spcBef>
                <a:spcPct val="0"/>
              </a:spcBef>
            </a:pPr>
            <a:r>
              <a:rPr lang="en-US" sz="3000" spc="-83" dirty="0">
                <a:solidFill>
                  <a:srgbClr val="000000"/>
                </a:solidFill>
                <a:latin typeface="+mj-lt"/>
                <a:ea typeface="Cardo"/>
                <a:cs typeface="Cardo"/>
                <a:sym typeface="Cardo"/>
              </a:rPr>
              <a:t>Equi-biaxial tension</a:t>
            </a:r>
          </a:p>
        </p:txBody>
      </p:sp>
      <p:sp>
        <p:nvSpPr>
          <p:cNvPr id="8" name="TextBox 8"/>
          <p:cNvSpPr txBox="1"/>
          <p:nvPr/>
        </p:nvSpPr>
        <p:spPr>
          <a:xfrm>
            <a:off x="263950" y="2619665"/>
            <a:ext cx="2507397" cy="539571"/>
          </a:xfrm>
          <a:prstGeom prst="rect">
            <a:avLst/>
          </a:prstGeom>
        </p:spPr>
        <p:txBody>
          <a:bodyPr wrap="square" lIns="0" tIns="0" rIns="0" bIns="0" rtlCol="0" anchor="t">
            <a:spAutoFit/>
          </a:bodyPr>
          <a:lstStyle/>
          <a:p>
            <a:pPr algn="ctr">
              <a:lnSpc>
                <a:spcPts val="4667"/>
              </a:lnSpc>
              <a:spcBef>
                <a:spcPct val="0"/>
              </a:spcBef>
            </a:pPr>
            <a:r>
              <a:rPr lang="en-US" sz="3000" spc="-83" dirty="0">
                <a:solidFill>
                  <a:srgbClr val="000000"/>
                </a:solidFill>
                <a:latin typeface="+mj-lt"/>
                <a:ea typeface="Cardo"/>
                <a:cs typeface="Cardo"/>
                <a:sym typeface="Cardo"/>
              </a:rPr>
              <a:t>Pure shear</a:t>
            </a:r>
          </a:p>
        </p:txBody>
      </p:sp>
      <p:sp>
        <p:nvSpPr>
          <p:cNvPr id="9" name="TextBox 9"/>
          <p:cNvSpPr txBox="1"/>
          <p:nvPr/>
        </p:nvSpPr>
        <p:spPr>
          <a:xfrm>
            <a:off x="331401" y="3166945"/>
            <a:ext cx="8633845" cy="330155"/>
          </a:xfrm>
          <a:prstGeom prst="rect">
            <a:avLst/>
          </a:prstGeom>
        </p:spPr>
        <p:txBody>
          <a:bodyPr wrap="square" lIns="0" tIns="0" rIns="0" bIns="0" rtlCol="0" anchor="t">
            <a:spAutoFit/>
          </a:bodyPr>
          <a:lstStyle/>
          <a:p>
            <a:pPr algn="ctr">
              <a:lnSpc>
                <a:spcPts val="2893"/>
              </a:lnSpc>
              <a:spcBef>
                <a:spcPct val="0"/>
              </a:spcBef>
            </a:pPr>
            <a:r>
              <a:rPr lang="en-US" spc="-51" dirty="0">
                <a:solidFill>
                  <a:srgbClr val="000000"/>
                </a:solidFill>
                <a:ea typeface="Cardo" panose="020B0604020202020204"/>
                <a:cs typeface="Cardo" panose="020B0604020202020204"/>
                <a:sym typeface="Cardo"/>
              </a:rPr>
              <a:t>A pure shear deformation can be achieved by applying stretches of the form</a:t>
            </a:r>
          </a:p>
        </p:txBody>
      </p:sp>
      <p:sp>
        <p:nvSpPr>
          <p:cNvPr id="10" name="TextBox 10"/>
          <p:cNvSpPr txBox="1"/>
          <p:nvPr/>
        </p:nvSpPr>
        <p:spPr>
          <a:xfrm>
            <a:off x="1189239" y="5764589"/>
            <a:ext cx="5202133" cy="331501"/>
          </a:xfrm>
          <a:prstGeom prst="rect">
            <a:avLst/>
          </a:prstGeom>
        </p:spPr>
        <p:txBody>
          <a:bodyPr wrap="square" lIns="0" tIns="0" rIns="0" bIns="0" rtlCol="0" anchor="t">
            <a:spAutoFit/>
          </a:bodyPr>
          <a:lstStyle/>
          <a:p>
            <a:pPr>
              <a:lnSpc>
                <a:spcPts val="2893"/>
              </a:lnSpc>
              <a:spcBef>
                <a:spcPct val="0"/>
              </a:spcBef>
            </a:pPr>
            <a:r>
              <a:rPr lang="en-US" spc="-51" dirty="0">
                <a:solidFill>
                  <a:srgbClr val="000000"/>
                </a:solidFill>
                <a:latin typeface="+mj-lt"/>
                <a:ea typeface="Cardo"/>
                <a:cs typeface="Cardo"/>
                <a:sym typeface="Cardo"/>
              </a:rPr>
              <a:t>For a pure shear deformation</a:t>
            </a:r>
          </a:p>
        </p:txBody>
      </p:sp>
    </p:spTree>
    <p:extLst>
      <p:ext uri="{BB962C8B-B14F-4D97-AF65-F5344CB8AC3E}">
        <p14:creationId xmlns:p14="http://schemas.microsoft.com/office/powerpoint/2010/main" val="2704786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2232" y="602729"/>
            <a:ext cx="9852634" cy="6157896"/>
          </a:xfrm>
          <a:custGeom>
            <a:avLst/>
            <a:gdLst/>
            <a:ahLst/>
            <a:cxnLst/>
            <a:rect l="l" t="t" r="r" b="b"/>
            <a:pathLst>
              <a:path w="14778951" h="9236844">
                <a:moveTo>
                  <a:pt x="0" y="0"/>
                </a:moveTo>
                <a:lnTo>
                  <a:pt x="14778950" y="0"/>
                </a:lnTo>
                <a:lnTo>
                  <a:pt x="14778950" y="9236844"/>
                </a:lnTo>
                <a:lnTo>
                  <a:pt x="0" y="9236844"/>
                </a:lnTo>
                <a:lnTo>
                  <a:pt x="0" y="0"/>
                </a:lnTo>
                <a:close/>
              </a:path>
            </a:pathLst>
          </a:custGeom>
          <a:blipFill>
            <a:blip r:embed="rId2"/>
            <a:stretch>
              <a:fillRect/>
            </a:stretch>
          </a:blipFill>
        </p:spPr>
      </p:sp>
      <p:sp>
        <p:nvSpPr>
          <p:cNvPr id="3" name="TextBox 3"/>
          <p:cNvSpPr txBox="1"/>
          <p:nvPr/>
        </p:nvSpPr>
        <p:spPr>
          <a:xfrm>
            <a:off x="4397822" y="0"/>
            <a:ext cx="3396356" cy="537391"/>
          </a:xfrm>
          <a:prstGeom prst="rect">
            <a:avLst/>
          </a:prstGeom>
        </p:spPr>
        <p:txBody>
          <a:bodyPr wrap="square" lIns="0" tIns="0" rIns="0" bIns="0" rtlCol="0" anchor="t">
            <a:spAutoFit/>
          </a:bodyPr>
          <a:lstStyle/>
          <a:p>
            <a:pPr algn="ctr">
              <a:lnSpc>
                <a:spcPts val="4667"/>
              </a:lnSpc>
              <a:spcBef>
                <a:spcPct val="0"/>
              </a:spcBef>
            </a:pPr>
            <a:r>
              <a:rPr lang="en-US" sz="3000" spc="-83" dirty="0">
                <a:solidFill>
                  <a:srgbClr val="000000"/>
                </a:solidFill>
                <a:latin typeface="+mj-lt"/>
                <a:ea typeface="Cardo"/>
                <a:cs typeface="Cardo"/>
                <a:sym typeface="Cardo"/>
              </a:rPr>
              <a:t>Simple shear</a:t>
            </a:r>
          </a:p>
        </p:txBody>
      </p:sp>
    </p:spTree>
    <p:extLst>
      <p:ext uri="{BB962C8B-B14F-4D97-AF65-F5344CB8AC3E}">
        <p14:creationId xmlns:p14="http://schemas.microsoft.com/office/powerpoint/2010/main" val="1421623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E786-5221-F548-88D4-5E6AB8F13961}"/>
              </a:ext>
            </a:extLst>
          </p:cNvPr>
          <p:cNvSpPr>
            <a:spLocks noGrp="1"/>
          </p:cNvSpPr>
          <p:nvPr>
            <p:ph type="ctrTitle"/>
          </p:nvPr>
        </p:nvSpPr>
        <p:spPr/>
        <p:txBody>
          <a:bodyPr/>
          <a:lstStyle/>
          <a:p>
            <a:r>
              <a:rPr lang="en-US" dirty="0"/>
              <a:t>Simulations &amp; Curves-I</a:t>
            </a:r>
            <a:endParaRPr lang="en-IN" dirty="0"/>
          </a:p>
        </p:txBody>
      </p:sp>
      <p:sp>
        <p:nvSpPr>
          <p:cNvPr id="3" name="Subtitle 2">
            <a:extLst>
              <a:ext uri="{FF2B5EF4-FFF2-40B4-BE49-F238E27FC236}">
                <a16:creationId xmlns:a16="http://schemas.microsoft.com/office/drawing/2014/main" id="{7D97426A-4B59-F5D2-6DBC-5849A7B80FB1}"/>
              </a:ext>
            </a:extLst>
          </p:cNvPr>
          <p:cNvSpPr>
            <a:spLocks noGrp="1"/>
          </p:cNvSpPr>
          <p:nvPr>
            <p:ph type="subTitle" idx="1"/>
          </p:nvPr>
        </p:nvSpPr>
        <p:spPr/>
        <p:txBody>
          <a:bodyPr/>
          <a:lstStyle/>
          <a:p>
            <a:r>
              <a:rPr lang="en-US" dirty="0"/>
              <a:t>Mooney Rivlin &amp; Polynomial</a:t>
            </a:r>
            <a:endParaRPr lang="en-IN" dirty="0"/>
          </a:p>
        </p:txBody>
      </p:sp>
    </p:spTree>
    <p:extLst>
      <p:ext uri="{BB962C8B-B14F-4D97-AF65-F5344CB8AC3E}">
        <p14:creationId xmlns:p14="http://schemas.microsoft.com/office/powerpoint/2010/main" val="2353017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1E8D44-EFE6-49FE-AF3E-711622562896}"/>
              </a:ext>
            </a:extLst>
          </p:cNvPr>
          <p:cNvPicPr>
            <a:picLocks noChangeAspect="1"/>
          </p:cNvPicPr>
          <p:nvPr/>
        </p:nvPicPr>
        <p:blipFill>
          <a:blip r:embed="rId2"/>
          <a:stretch>
            <a:fillRect/>
          </a:stretch>
        </p:blipFill>
        <p:spPr>
          <a:xfrm>
            <a:off x="287965" y="1459412"/>
            <a:ext cx="6320508" cy="4912980"/>
          </a:xfrm>
          <a:prstGeom prst="rect">
            <a:avLst/>
          </a:prstGeom>
        </p:spPr>
      </p:pic>
      <p:sp>
        <p:nvSpPr>
          <p:cNvPr id="3" name="TextBox 2">
            <a:extLst>
              <a:ext uri="{FF2B5EF4-FFF2-40B4-BE49-F238E27FC236}">
                <a16:creationId xmlns:a16="http://schemas.microsoft.com/office/drawing/2014/main" id="{055D2699-0408-D2C7-DB18-63E9B530CB15}"/>
              </a:ext>
            </a:extLst>
          </p:cNvPr>
          <p:cNvSpPr txBox="1"/>
          <p:nvPr/>
        </p:nvSpPr>
        <p:spPr>
          <a:xfrm>
            <a:off x="1630836" y="649143"/>
            <a:ext cx="4769963" cy="646331"/>
          </a:xfrm>
          <a:prstGeom prst="rect">
            <a:avLst/>
          </a:prstGeom>
          <a:noFill/>
        </p:spPr>
        <p:txBody>
          <a:bodyPr wrap="square" rtlCol="0">
            <a:spAutoFit/>
          </a:bodyPr>
          <a:lstStyle/>
          <a:p>
            <a:r>
              <a:rPr lang="en-US" dirty="0"/>
              <a:t>The stress vs strain curve:</a:t>
            </a:r>
          </a:p>
          <a:p>
            <a:r>
              <a:rPr lang="en-US" dirty="0"/>
              <a:t>Linear for low strain values</a:t>
            </a:r>
            <a:endParaRPr lang="en-IN" dirty="0"/>
          </a:p>
        </p:txBody>
      </p:sp>
      <p:graphicFrame>
        <p:nvGraphicFramePr>
          <p:cNvPr id="4" name="Chart 3">
            <a:extLst>
              <a:ext uri="{FF2B5EF4-FFF2-40B4-BE49-F238E27FC236}">
                <a16:creationId xmlns:a16="http://schemas.microsoft.com/office/drawing/2014/main" id="{437A1DD8-D03A-76A9-24DD-7EFCF96F770D}"/>
              </a:ext>
            </a:extLst>
          </p:cNvPr>
          <p:cNvGraphicFramePr>
            <a:graphicFrameLocks/>
          </p:cNvGraphicFramePr>
          <p:nvPr>
            <p:extLst>
              <p:ext uri="{D42A27DB-BD31-4B8C-83A1-F6EECF244321}">
                <p14:modId xmlns:p14="http://schemas.microsoft.com/office/powerpoint/2010/main" val="2572836951"/>
              </p:ext>
            </p:extLst>
          </p:nvPr>
        </p:nvGraphicFramePr>
        <p:xfrm>
          <a:off x="7010797" y="649143"/>
          <a:ext cx="4228619" cy="25535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EE4AD632-E152-AD47-9263-424565BF8DFB}"/>
              </a:ext>
            </a:extLst>
          </p:cNvPr>
          <p:cNvGraphicFramePr>
            <a:graphicFrameLocks/>
          </p:cNvGraphicFramePr>
          <p:nvPr>
            <p:extLst>
              <p:ext uri="{D42A27DB-BD31-4B8C-83A1-F6EECF244321}">
                <p14:modId xmlns:p14="http://schemas.microsoft.com/office/powerpoint/2010/main" val="264806109"/>
              </p:ext>
            </p:extLst>
          </p:nvPr>
        </p:nvGraphicFramePr>
        <p:xfrm>
          <a:off x="7010797" y="3395488"/>
          <a:ext cx="4572000" cy="2809504"/>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D7EC1057-1186-E60B-65DE-3809DCCAFE1E}"/>
              </a:ext>
            </a:extLst>
          </p:cNvPr>
          <p:cNvSpPr txBox="1"/>
          <p:nvPr/>
        </p:nvSpPr>
        <p:spPr>
          <a:xfrm>
            <a:off x="193698" y="95145"/>
            <a:ext cx="2413262" cy="553998"/>
          </a:xfrm>
          <a:prstGeom prst="rect">
            <a:avLst/>
          </a:prstGeom>
          <a:noFill/>
        </p:spPr>
        <p:txBody>
          <a:bodyPr wrap="square" rtlCol="0">
            <a:spAutoFit/>
          </a:bodyPr>
          <a:lstStyle/>
          <a:p>
            <a:r>
              <a:rPr lang="en-US" sz="3000" dirty="0">
                <a:latin typeface="+mj-lt"/>
              </a:rPr>
              <a:t>Test Data</a:t>
            </a:r>
            <a:endParaRPr lang="en-IN" sz="3000" dirty="0">
              <a:latin typeface="+mj-lt"/>
            </a:endParaRPr>
          </a:p>
        </p:txBody>
      </p:sp>
      <p:sp>
        <p:nvSpPr>
          <p:cNvPr id="12" name="TextBox 11">
            <a:extLst>
              <a:ext uri="{FF2B5EF4-FFF2-40B4-BE49-F238E27FC236}">
                <a16:creationId xmlns:a16="http://schemas.microsoft.com/office/drawing/2014/main" id="{2B5003CE-B124-C7A0-3C12-F02E5E2985DF}"/>
              </a:ext>
            </a:extLst>
          </p:cNvPr>
          <p:cNvSpPr txBox="1"/>
          <p:nvPr/>
        </p:nvSpPr>
        <p:spPr>
          <a:xfrm>
            <a:off x="287965" y="6372392"/>
            <a:ext cx="11998302" cy="369332"/>
          </a:xfrm>
          <a:prstGeom prst="rect">
            <a:avLst/>
          </a:prstGeom>
          <a:noFill/>
        </p:spPr>
        <p:txBody>
          <a:bodyPr wrap="square">
            <a:spAutoFit/>
          </a:bodyPr>
          <a:lstStyle/>
          <a:p>
            <a:r>
              <a:rPr lang="en-IN" sz="1800" b="0" i="0" u="sng" strike="noStrike" dirty="0">
                <a:solidFill>
                  <a:srgbClr val="0563C1"/>
                </a:solidFill>
                <a:effectLst/>
                <a:latin typeface="Calibri" panose="020F0502020204030204" pitchFamily="34" charset="0"/>
                <a:hlinkClick r:id="rId5"/>
              </a:rPr>
              <a:t>https://abaqus.uclouvain.be/English/SIMACAEGSARefMap/simagsa-t-materialpropertieshyperelasticmodelfortherubber.htm</a:t>
            </a:r>
            <a:r>
              <a:rPr lang="en-IN" dirty="0">
                <a:effectLst/>
              </a:rPr>
              <a:t> </a:t>
            </a:r>
            <a:endParaRPr lang="en-IN" dirty="0"/>
          </a:p>
        </p:txBody>
      </p:sp>
    </p:spTree>
    <p:extLst>
      <p:ext uri="{BB962C8B-B14F-4D97-AF65-F5344CB8AC3E}">
        <p14:creationId xmlns:p14="http://schemas.microsoft.com/office/powerpoint/2010/main" val="2291995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353A6E-BF34-F1FB-ACB6-A6ED074125EF}"/>
              </a:ext>
            </a:extLst>
          </p:cNvPr>
          <p:cNvSpPr txBox="1"/>
          <p:nvPr/>
        </p:nvSpPr>
        <p:spPr>
          <a:xfrm>
            <a:off x="1113934" y="122223"/>
            <a:ext cx="9964132" cy="492443"/>
          </a:xfrm>
          <a:prstGeom prst="rect">
            <a:avLst/>
          </a:prstGeom>
          <a:noFill/>
        </p:spPr>
        <p:txBody>
          <a:bodyPr wrap="square" rtlCol="0">
            <a:spAutoFit/>
          </a:bodyPr>
          <a:lstStyle/>
          <a:p>
            <a:pPr algn="ctr"/>
            <a:r>
              <a:rPr lang="en-US" sz="2600" dirty="0">
                <a:latin typeface="+mj-lt"/>
              </a:rPr>
              <a:t>Simulate uniaxial stress for the Mooney Rivlin solid on ABAQUS</a:t>
            </a:r>
            <a:endParaRPr lang="en-IN" sz="2600" dirty="0">
              <a:latin typeface="+mj-lt"/>
            </a:endParaRPr>
          </a:p>
        </p:txBody>
      </p:sp>
      <p:pic>
        <p:nvPicPr>
          <p:cNvPr id="4" name="Picture 3">
            <a:extLst>
              <a:ext uri="{FF2B5EF4-FFF2-40B4-BE49-F238E27FC236}">
                <a16:creationId xmlns:a16="http://schemas.microsoft.com/office/drawing/2014/main" id="{14BCE188-A18B-9A42-41EA-AF9DA02B031F}"/>
              </a:ext>
            </a:extLst>
          </p:cNvPr>
          <p:cNvPicPr>
            <a:picLocks noChangeAspect="1"/>
          </p:cNvPicPr>
          <p:nvPr/>
        </p:nvPicPr>
        <p:blipFill>
          <a:blip r:embed="rId2"/>
          <a:stretch>
            <a:fillRect/>
          </a:stretch>
        </p:blipFill>
        <p:spPr>
          <a:xfrm>
            <a:off x="307657" y="583888"/>
            <a:ext cx="5468113" cy="647790"/>
          </a:xfrm>
          <a:prstGeom prst="rect">
            <a:avLst/>
          </a:prstGeom>
        </p:spPr>
      </p:pic>
      <p:graphicFrame>
        <p:nvGraphicFramePr>
          <p:cNvPr id="5" name="Chart 4">
            <a:extLst>
              <a:ext uri="{FF2B5EF4-FFF2-40B4-BE49-F238E27FC236}">
                <a16:creationId xmlns:a16="http://schemas.microsoft.com/office/drawing/2014/main" id="{393FFD5A-AFCE-AD53-75C0-B3A12A5DCBAB}"/>
              </a:ext>
            </a:extLst>
          </p:cNvPr>
          <p:cNvGraphicFramePr>
            <a:graphicFrameLocks/>
          </p:cNvGraphicFramePr>
          <p:nvPr>
            <p:extLst>
              <p:ext uri="{D42A27DB-BD31-4B8C-83A1-F6EECF244321}">
                <p14:modId xmlns:p14="http://schemas.microsoft.com/office/powerpoint/2010/main" val="1933540312"/>
              </p:ext>
            </p:extLst>
          </p:nvPr>
        </p:nvGraphicFramePr>
        <p:xfrm>
          <a:off x="762198" y="1231678"/>
          <a:ext cx="4559030" cy="286649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519F2DE1-58E6-0D08-A8A6-0A8D8967F028}"/>
              </a:ext>
            </a:extLst>
          </p:cNvPr>
          <p:cNvSpPr txBox="1"/>
          <p:nvPr/>
        </p:nvSpPr>
        <p:spPr>
          <a:xfrm>
            <a:off x="5775769" y="767258"/>
            <a:ext cx="5838054" cy="830997"/>
          </a:xfrm>
          <a:prstGeom prst="rect">
            <a:avLst/>
          </a:prstGeom>
          <a:noFill/>
        </p:spPr>
        <p:txBody>
          <a:bodyPr wrap="square" rtlCol="0">
            <a:spAutoFit/>
          </a:bodyPr>
          <a:lstStyle/>
          <a:p>
            <a:r>
              <a:rPr lang="en-US" sz="1600" dirty="0"/>
              <a:t>Obtained the same results for the quadrilateral mesh with quadratic order and the triangular mesh with both linear and quadratic order.</a:t>
            </a:r>
          </a:p>
        </p:txBody>
      </p:sp>
      <p:pic>
        <p:nvPicPr>
          <p:cNvPr id="10" name="Picture 9">
            <a:extLst>
              <a:ext uri="{FF2B5EF4-FFF2-40B4-BE49-F238E27FC236}">
                <a16:creationId xmlns:a16="http://schemas.microsoft.com/office/drawing/2014/main" id="{AA3F4C29-71E5-89D9-856A-6978224B85A9}"/>
              </a:ext>
            </a:extLst>
          </p:cNvPr>
          <p:cNvPicPr>
            <a:picLocks noChangeAspect="1"/>
          </p:cNvPicPr>
          <p:nvPr/>
        </p:nvPicPr>
        <p:blipFill>
          <a:blip r:embed="rId4"/>
          <a:srcRect r="10783"/>
          <a:stretch>
            <a:fillRect/>
          </a:stretch>
        </p:blipFill>
        <p:spPr>
          <a:xfrm>
            <a:off x="172827" y="3991502"/>
            <a:ext cx="6243404" cy="2866498"/>
          </a:xfrm>
          <a:prstGeom prst="rect">
            <a:avLst/>
          </a:prstGeom>
        </p:spPr>
      </p:pic>
      <p:sp>
        <p:nvSpPr>
          <p:cNvPr id="16" name="TextBox 15">
            <a:extLst>
              <a:ext uri="{FF2B5EF4-FFF2-40B4-BE49-F238E27FC236}">
                <a16:creationId xmlns:a16="http://schemas.microsoft.com/office/drawing/2014/main" id="{DC1236E1-BC1B-7200-242E-6711406B4E52}"/>
              </a:ext>
            </a:extLst>
          </p:cNvPr>
          <p:cNvSpPr txBox="1"/>
          <p:nvPr/>
        </p:nvSpPr>
        <p:spPr>
          <a:xfrm>
            <a:off x="6519924" y="5490577"/>
            <a:ext cx="5499249" cy="1200329"/>
          </a:xfrm>
          <a:prstGeom prst="rect">
            <a:avLst/>
          </a:prstGeom>
          <a:noFill/>
        </p:spPr>
        <p:txBody>
          <a:bodyPr wrap="square">
            <a:spAutoFit/>
          </a:bodyPr>
          <a:lstStyle/>
          <a:p>
            <a:r>
              <a:rPr lang="en-IN" sz="1800" b="0" i="0" u="none" strike="noStrike" dirty="0" err="1">
                <a:solidFill>
                  <a:srgbClr val="000000"/>
                </a:solidFill>
                <a:effectLst/>
                <a:latin typeface="Calibri" panose="020F0502020204030204" pitchFamily="34" charset="0"/>
              </a:rPr>
              <a:t>Sugihardjo</a:t>
            </a:r>
            <a:r>
              <a:rPr lang="en-IN" sz="1800" b="0" i="0" u="none" strike="noStrike" dirty="0">
                <a:solidFill>
                  <a:srgbClr val="000000"/>
                </a:solidFill>
                <a:effectLst/>
                <a:latin typeface="Calibri" panose="020F0502020204030204" pitchFamily="34" charset="0"/>
              </a:rPr>
              <a:t>, </a:t>
            </a:r>
            <a:r>
              <a:rPr lang="en-IN" sz="1800" b="0" i="0" u="none" strike="noStrike" dirty="0" err="1">
                <a:solidFill>
                  <a:srgbClr val="000000"/>
                </a:solidFill>
                <a:effectLst/>
                <a:latin typeface="Calibri" panose="020F0502020204030204" pitchFamily="34" charset="0"/>
              </a:rPr>
              <a:t>Hidajat</a:t>
            </a:r>
            <a:r>
              <a:rPr lang="en-IN" sz="1800" b="0" i="0" u="none" strike="noStrike" dirty="0">
                <a:solidFill>
                  <a:srgbClr val="000000"/>
                </a:solidFill>
                <a:effectLst/>
                <a:latin typeface="Calibri" panose="020F0502020204030204" pitchFamily="34" charset="0"/>
              </a:rPr>
              <a:t> &amp; Tavio, Tavio &amp; Lesmana, </a:t>
            </a:r>
            <a:r>
              <a:rPr lang="en-IN" sz="1800" b="0" i="0" u="none" strike="noStrike" dirty="0" err="1">
                <a:solidFill>
                  <a:srgbClr val="000000"/>
                </a:solidFill>
                <a:effectLst/>
                <a:latin typeface="Calibri" panose="020F0502020204030204" pitchFamily="34" charset="0"/>
              </a:rPr>
              <a:t>Yudha</a:t>
            </a:r>
            <a:r>
              <a:rPr lang="en-IN" sz="1800" b="0" i="0" u="none" strike="noStrike" dirty="0">
                <a:solidFill>
                  <a:srgbClr val="000000"/>
                </a:solidFill>
                <a:effectLst/>
                <a:latin typeface="Calibri" panose="020F0502020204030204" pitchFamily="34" charset="0"/>
              </a:rPr>
              <a:t>. (2018). FE Model of Low Grade Rubber for </a:t>
            </a:r>
            <a:r>
              <a:rPr lang="en-IN" sz="1800" b="0" i="0" u="none" strike="noStrike" dirty="0" err="1">
                <a:solidFill>
                  <a:srgbClr val="000000"/>
                </a:solidFill>
                <a:effectLst/>
                <a:latin typeface="Calibri" panose="020F0502020204030204" pitchFamily="34" charset="0"/>
              </a:rPr>
              <a:t>Modeling</a:t>
            </a:r>
            <a:r>
              <a:rPr lang="en-IN" sz="1800" b="0" i="0" u="none" strike="noStrike" dirty="0">
                <a:solidFill>
                  <a:srgbClr val="000000"/>
                </a:solidFill>
                <a:effectLst/>
                <a:latin typeface="Calibri" panose="020F0502020204030204" pitchFamily="34" charset="0"/>
              </a:rPr>
              <a:t> Housing’s Low-Cost Rubber Base Isolators. Civil Engineering Journal. 4. 24. 10.28991/cej-030966. </a:t>
            </a:r>
            <a:endParaRPr lang="en-IN" dirty="0"/>
          </a:p>
        </p:txBody>
      </p:sp>
      <p:pic>
        <p:nvPicPr>
          <p:cNvPr id="17" name="Picture 16">
            <a:extLst>
              <a:ext uri="{FF2B5EF4-FFF2-40B4-BE49-F238E27FC236}">
                <a16:creationId xmlns:a16="http://schemas.microsoft.com/office/drawing/2014/main" id="{275FE942-D9FB-F5B3-5A93-31CA0979B0BB}"/>
              </a:ext>
            </a:extLst>
          </p:cNvPr>
          <p:cNvPicPr>
            <a:picLocks noChangeAspect="1"/>
          </p:cNvPicPr>
          <p:nvPr/>
        </p:nvPicPr>
        <p:blipFill>
          <a:blip r:embed="rId5"/>
          <a:stretch>
            <a:fillRect/>
          </a:stretch>
        </p:blipFill>
        <p:spPr>
          <a:xfrm>
            <a:off x="6619110" y="1710357"/>
            <a:ext cx="5535673" cy="3668118"/>
          </a:xfrm>
          <a:prstGeom prst="rect">
            <a:avLst/>
          </a:prstGeom>
        </p:spPr>
      </p:pic>
      <p:sp>
        <p:nvSpPr>
          <p:cNvPr id="18" name="TextBox 17">
            <a:extLst>
              <a:ext uri="{FF2B5EF4-FFF2-40B4-BE49-F238E27FC236}">
                <a16:creationId xmlns:a16="http://schemas.microsoft.com/office/drawing/2014/main" id="{0A1A9EB2-EA51-931E-8006-661261865659}"/>
              </a:ext>
            </a:extLst>
          </p:cNvPr>
          <p:cNvSpPr txBox="1"/>
          <p:nvPr/>
        </p:nvSpPr>
        <p:spPr>
          <a:xfrm>
            <a:off x="5775769" y="2223083"/>
            <a:ext cx="1263192" cy="1569660"/>
          </a:xfrm>
          <a:prstGeom prst="rect">
            <a:avLst/>
          </a:prstGeom>
          <a:noFill/>
        </p:spPr>
        <p:txBody>
          <a:bodyPr wrap="square" rtlCol="0">
            <a:spAutoFit/>
          </a:bodyPr>
          <a:lstStyle/>
          <a:p>
            <a:pPr algn="r"/>
            <a:r>
              <a:rPr lang="en-US" sz="1600" dirty="0"/>
              <a:t>Alternate reference to graph between stress and strain</a:t>
            </a:r>
            <a:endParaRPr lang="en-IN" sz="1600" dirty="0"/>
          </a:p>
        </p:txBody>
      </p:sp>
    </p:spTree>
    <p:extLst>
      <p:ext uri="{BB962C8B-B14F-4D97-AF65-F5344CB8AC3E}">
        <p14:creationId xmlns:p14="http://schemas.microsoft.com/office/powerpoint/2010/main" val="199234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191D02-39D2-AD8C-BC46-4EF7D367BF77}"/>
              </a:ext>
            </a:extLst>
          </p:cNvPr>
          <p:cNvSpPr txBox="1"/>
          <p:nvPr/>
        </p:nvSpPr>
        <p:spPr>
          <a:xfrm>
            <a:off x="8406352" y="5184205"/>
            <a:ext cx="3785648" cy="830997"/>
          </a:xfrm>
          <a:prstGeom prst="rect">
            <a:avLst/>
          </a:prstGeom>
          <a:noFill/>
        </p:spPr>
        <p:txBody>
          <a:bodyPr wrap="square">
            <a:spAutoFit/>
          </a:bodyPr>
          <a:lstStyle/>
          <a:p>
            <a:r>
              <a:rPr lang="en-IN" sz="1600" dirty="0">
                <a:hlinkClick r:id="rId3">
                  <a:extLst>
                    <a:ext uri="{A12FA001-AC4F-418D-AE19-62706E023703}">
                      <ahyp:hlinkClr xmlns:ahyp="http://schemas.microsoft.com/office/drawing/2018/hyperlinkcolor" val="tx"/>
                    </a:ext>
                  </a:extLst>
                </a:hlinkClick>
              </a:rPr>
              <a:t>https://scispace.com/pdf/comparative-study-of-variation-of-mooney-rivlin-hyperelastic-3e97pfpngh.pdf</a:t>
            </a:r>
            <a:r>
              <a:rPr lang="en-IN" sz="1600" dirty="0"/>
              <a:t> </a:t>
            </a:r>
          </a:p>
        </p:txBody>
      </p:sp>
      <p:pic>
        <p:nvPicPr>
          <p:cNvPr id="7" name="Picture 6">
            <a:extLst>
              <a:ext uri="{FF2B5EF4-FFF2-40B4-BE49-F238E27FC236}">
                <a16:creationId xmlns:a16="http://schemas.microsoft.com/office/drawing/2014/main" id="{A52D80D8-CAF8-9A11-9242-9BD3E7955718}"/>
              </a:ext>
            </a:extLst>
          </p:cNvPr>
          <p:cNvPicPr>
            <a:picLocks noChangeAspect="1"/>
          </p:cNvPicPr>
          <p:nvPr/>
        </p:nvPicPr>
        <p:blipFill>
          <a:blip r:embed="rId4"/>
          <a:stretch>
            <a:fillRect/>
          </a:stretch>
        </p:blipFill>
        <p:spPr>
          <a:xfrm>
            <a:off x="1290500" y="3061877"/>
            <a:ext cx="6530955" cy="3625008"/>
          </a:xfrm>
          <a:prstGeom prst="rect">
            <a:avLst/>
          </a:prstGeom>
        </p:spPr>
      </p:pic>
      <p:pic>
        <p:nvPicPr>
          <p:cNvPr id="8" name="Picture 7">
            <a:extLst>
              <a:ext uri="{FF2B5EF4-FFF2-40B4-BE49-F238E27FC236}">
                <a16:creationId xmlns:a16="http://schemas.microsoft.com/office/drawing/2014/main" id="{56C4D448-ABAA-1AB8-483C-538975DE5D0A}"/>
              </a:ext>
            </a:extLst>
          </p:cNvPr>
          <p:cNvPicPr>
            <a:picLocks noChangeAspect="1"/>
          </p:cNvPicPr>
          <p:nvPr/>
        </p:nvPicPr>
        <p:blipFill>
          <a:blip r:embed="rId5"/>
          <a:stretch>
            <a:fillRect/>
          </a:stretch>
        </p:blipFill>
        <p:spPr>
          <a:xfrm>
            <a:off x="1290500" y="1582966"/>
            <a:ext cx="8442882" cy="1478911"/>
          </a:xfrm>
          <a:prstGeom prst="rect">
            <a:avLst/>
          </a:prstGeom>
        </p:spPr>
      </p:pic>
      <p:sp>
        <p:nvSpPr>
          <p:cNvPr id="2" name="TextBox 1">
            <a:extLst>
              <a:ext uri="{FF2B5EF4-FFF2-40B4-BE49-F238E27FC236}">
                <a16:creationId xmlns:a16="http://schemas.microsoft.com/office/drawing/2014/main" id="{5A607173-6ED5-B065-9D5F-F0722BBF4C77}"/>
              </a:ext>
            </a:extLst>
          </p:cNvPr>
          <p:cNvSpPr txBox="1"/>
          <p:nvPr/>
        </p:nvSpPr>
        <p:spPr>
          <a:xfrm>
            <a:off x="276913" y="12514"/>
            <a:ext cx="2940626" cy="553998"/>
          </a:xfrm>
          <a:prstGeom prst="rect">
            <a:avLst/>
          </a:prstGeom>
          <a:noFill/>
        </p:spPr>
        <p:txBody>
          <a:bodyPr wrap="square" rtlCol="0">
            <a:spAutoFit/>
          </a:bodyPr>
          <a:lstStyle/>
          <a:p>
            <a:r>
              <a:rPr lang="en-US" sz="3000" dirty="0"/>
              <a:t>Test Data</a:t>
            </a:r>
          </a:p>
        </p:txBody>
      </p:sp>
      <p:pic>
        <p:nvPicPr>
          <p:cNvPr id="4" name="Picture 3">
            <a:extLst>
              <a:ext uri="{FF2B5EF4-FFF2-40B4-BE49-F238E27FC236}">
                <a16:creationId xmlns:a16="http://schemas.microsoft.com/office/drawing/2014/main" id="{C8308A49-BE63-CA34-B825-267F8B100C22}"/>
              </a:ext>
            </a:extLst>
          </p:cNvPr>
          <p:cNvPicPr>
            <a:picLocks noChangeAspect="1"/>
          </p:cNvPicPr>
          <p:nvPr/>
        </p:nvPicPr>
        <p:blipFill>
          <a:blip r:embed="rId6"/>
          <a:stretch>
            <a:fillRect/>
          </a:stretch>
        </p:blipFill>
        <p:spPr>
          <a:xfrm>
            <a:off x="1658145" y="775811"/>
            <a:ext cx="8442882" cy="725822"/>
          </a:xfrm>
          <a:prstGeom prst="rect">
            <a:avLst/>
          </a:prstGeom>
        </p:spPr>
      </p:pic>
      <p:sp>
        <p:nvSpPr>
          <p:cNvPr id="5" name="TextBox 4">
            <a:extLst>
              <a:ext uri="{FF2B5EF4-FFF2-40B4-BE49-F238E27FC236}">
                <a16:creationId xmlns:a16="http://schemas.microsoft.com/office/drawing/2014/main" id="{87CB8B25-9F90-8E13-97FB-FB509EF5C3D7}"/>
              </a:ext>
            </a:extLst>
          </p:cNvPr>
          <p:cNvSpPr txBox="1"/>
          <p:nvPr/>
        </p:nvSpPr>
        <p:spPr>
          <a:xfrm>
            <a:off x="8578392" y="3591612"/>
            <a:ext cx="3139126" cy="584775"/>
          </a:xfrm>
          <a:prstGeom prst="rect">
            <a:avLst/>
          </a:prstGeom>
          <a:noFill/>
        </p:spPr>
        <p:txBody>
          <a:bodyPr wrap="square" rtlCol="0">
            <a:spAutoFit/>
          </a:bodyPr>
          <a:lstStyle/>
          <a:p>
            <a:r>
              <a:rPr lang="en-US" sz="1600" dirty="0"/>
              <a:t>&gt; Tried putting coefficients instead of uniaxial test data.</a:t>
            </a:r>
            <a:endParaRPr lang="en-IN" sz="1600" dirty="0"/>
          </a:p>
        </p:txBody>
      </p:sp>
    </p:spTree>
    <p:extLst>
      <p:ext uri="{BB962C8B-B14F-4D97-AF65-F5344CB8AC3E}">
        <p14:creationId xmlns:p14="http://schemas.microsoft.com/office/powerpoint/2010/main" val="1294522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571241" y="837201"/>
            <a:ext cx="5934959" cy="2821285"/>
          </a:xfrm>
          <a:prstGeom prst="rect">
            <a:avLst/>
          </a:prstGeom>
        </p:spPr>
        <p:txBody>
          <a:bodyPr wrap="square" lIns="0" tIns="0" rIns="0" bIns="0" rtlCol="0" anchor="t">
            <a:spAutoFit/>
          </a:bodyPr>
          <a:lstStyle/>
          <a:p>
            <a:pPr algn="r">
              <a:lnSpc>
                <a:spcPts val="4427"/>
              </a:lnSpc>
            </a:pPr>
            <a:r>
              <a:rPr lang="en-US" sz="3850" spc="-96" dirty="0">
                <a:solidFill>
                  <a:srgbClr val="3D3D3D"/>
                </a:solidFill>
                <a:latin typeface="+mj-lt"/>
                <a:ea typeface="Cardo"/>
                <a:cs typeface="Cardo"/>
                <a:sym typeface="Cardo"/>
              </a:rPr>
              <a:t>CONSTITUTIVE MODELING OF THE LARGE STRAIN TIME-DEPENDENT BEHAVIOR OF ELASTOMERS </a:t>
            </a:r>
          </a:p>
        </p:txBody>
      </p:sp>
      <p:sp>
        <p:nvSpPr>
          <p:cNvPr id="4" name="AutoShape 4"/>
          <p:cNvSpPr/>
          <p:nvPr/>
        </p:nvSpPr>
        <p:spPr>
          <a:xfrm>
            <a:off x="8623460" y="4544693"/>
            <a:ext cx="2882741" cy="0"/>
          </a:xfrm>
          <a:prstGeom prst="line">
            <a:avLst/>
          </a:prstGeom>
          <a:ln w="114300" cap="flat">
            <a:solidFill>
              <a:srgbClr val="3D3D3D"/>
            </a:solidFill>
            <a:prstDash val="solid"/>
            <a:headEnd type="none" w="sm" len="sm"/>
            <a:tailEnd type="none" w="sm" len="sm"/>
          </a:ln>
        </p:spPr>
      </p:sp>
      <p:sp>
        <p:nvSpPr>
          <p:cNvPr id="5" name="TextBox 5"/>
          <p:cNvSpPr txBox="1"/>
          <p:nvPr/>
        </p:nvSpPr>
        <p:spPr>
          <a:xfrm>
            <a:off x="6372783" y="5535027"/>
            <a:ext cx="5133417" cy="485518"/>
          </a:xfrm>
          <a:prstGeom prst="rect">
            <a:avLst/>
          </a:prstGeom>
        </p:spPr>
        <p:txBody>
          <a:bodyPr lIns="0" tIns="0" rIns="0" bIns="0" rtlCol="0" anchor="t">
            <a:spAutoFit/>
          </a:bodyPr>
          <a:lstStyle/>
          <a:p>
            <a:pPr algn="r">
              <a:lnSpc>
                <a:spcPts val="4107"/>
              </a:lnSpc>
              <a:spcBef>
                <a:spcPct val="0"/>
              </a:spcBef>
            </a:pPr>
            <a:r>
              <a:rPr lang="en-US" sz="2933" spc="117" dirty="0">
                <a:solidFill>
                  <a:srgbClr val="3D3D3D"/>
                </a:solidFill>
                <a:latin typeface="+mj-lt"/>
                <a:ea typeface="Didact Gothic"/>
                <a:cs typeface="Didact Gothic"/>
                <a:sym typeface="Didact Gothic"/>
              </a:rPr>
              <a:t>Literature Review</a:t>
            </a:r>
          </a:p>
        </p:txBody>
      </p:sp>
      <p:sp>
        <p:nvSpPr>
          <p:cNvPr id="6" name="TextBox 6"/>
          <p:cNvSpPr txBox="1"/>
          <p:nvPr/>
        </p:nvSpPr>
        <p:spPr>
          <a:xfrm>
            <a:off x="4986775" y="3725173"/>
            <a:ext cx="6519425" cy="438838"/>
          </a:xfrm>
          <a:prstGeom prst="rect">
            <a:avLst/>
          </a:prstGeom>
        </p:spPr>
        <p:txBody>
          <a:bodyPr lIns="0" tIns="0" rIns="0" bIns="0" rtlCol="0" anchor="t">
            <a:spAutoFit/>
          </a:bodyPr>
          <a:lstStyle/>
          <a:p>
            <a:pPr algn="r">
              <a:lnSpc>
                <a:spcPts val="3734"/>
              </a:lnSpc>
              <a:spcBef>
                <a:spcPct val="0"/>
              </a:spcBef>
            </a:pPr>
            <a:r>
              <a:rPr lang="en-US" sz="2667" spc="213" dirty="0">
                <a:solidFill>
                  <a:srgbClr val="3D3D3D"/>
                </a:solidFill>
                <a:latin typeface="+mj-lt"/>
                <a:ea typeface="Didact Gothic"/>
                <a:cs typeface="Didact Gothic"/>
                <a:sym typeface="Didact Gothic"/>
              </a:rPr>
              <a:t>J. S. BERGSTROM and M. C. BOYCE</a:t>
            </a:r>
          </a:p>
        </p:txBody>
      </p:sp>
    </p:spTree>
    <p:extLst>
      <p:ext uri="{BB962C8B-B14F-4D97-AF65-F5344CB8AC3E}">
        <p14:creationId xmlns:p14="http://schemas.microsoft.com/office/powerpoint/2010/main" val="2964082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65A4-A963-31CF-CAB6-2BBC635EEE02}"/>
              </a:ext>
            </a:extLst>
          </p:cNvPr>
          <p:cNvSpPr txBox="1">
            <a:spLocks/>
          </p:cNvSpPr>
          <p:nvPr/>
        </p:nvSpPr>
        <p:spPr>
          <a:xfrm>
            <a:off x="967047" y="79556"/>
            <a:ext cx="10058400" cy="523760"/>
          </a:xfrm>
          <a:prstGeom prst="rect">
            <a:avLst/>
          </a:prstGeom>
        </p:spPr>
        <p:txBody>
          <a:bodyPr>
            <a:normAutofit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dirty="0"/>
              <a:t>Mooney Rivlin – 2 parameters</a:t>
            </a:r>
            <a:endParaRPr lang="en-IN" dirty="0"/>
          </a:p>
        </p:txBody>
      </p:sp>
      <p:graphicFrame>
        <p:nvGraphicFramePr>
          <p:cNvPr id="3" name="Table 2">
            <a:extLst>
              <a:ext uri="{FF2B5EF4-FFF2-40B4-BE49-F238E27FC236}">
                <a16:creationId xmlns:a16="http://schemas.microsoft.com/office/drawing/2014/main" id="{71725225-0382-5EF6-123F-D66F22B952A1}"/>
              </a:ext>
            </a:extLst>
          </p:cNvPr>
          <p:cNvGraphicFramePr>
            <a:graphicFrameLocks noGrp="1"/>
          </p:cNvGraphicFramePr>
          <p:nvPr>
            <p:extLst>
              <p:ext uri="{D42A27DB-BD31-4B8C-83A1-F6EECF244321}">
                <p14:modId xmlns:p14="http://schemas.microsoft.com/office/powerpoint/2010/main" val="4195819596"/>
              </p:ext>
            </p:extLst>
          </p:nvPr>
        </p:nvGraphicFramePr>
        <p:xfrm>
          <a:off x="223739" y="603316"/>
          <a:ext cx="1743884" cy="4386782"/>
        </p:xfrm>
        <a:graphic>
          <a:graphicData uri="http://schemas.openxmlformats.org/drawingml/2006/table">
            <a:tbl>
              <a:tblPr>
                <a:tableStyleId>{5C22544A-7EE6-4342-B048-85BDC9FD1C3A}</a:tableStyleId>
              </a:tblPr>
              <a:tblGrid>
                <a:gridCol w="871942">
                  <a:extLst>
                    <a:ext uri="{9D8B030D-6E8A-4147-A177-3AD203B41FA5}">
                      <a16:colId xmlns:a16="http://schemas.microsoft.com/office/drawing/2014/main" val="598736989"/>
                    </a:ext>
                  </a:extLst>
                </a:gridCol>
                <a:gridCol w="871942">
                  <a:extLst>
                    <a:ext uri="{9D8B030D-6E8A-4147-A177-3AD203B41FA5}">
                      <a16:colId xmlns:a16="http://schemas.microsoft.com/office/drawing/2014/main" val="683848194"/>
                    </a:ext>
                  </a:extLst>
                </a:gridCol>
              </a:tblGrid>
              <a:tr h="258046">
                <a:tc>
                  <a:txBody>
                    <a:bodyPr/>
                    <a:lstStyle/>
                    <a:p>
                      <a:pPr algn="l" fontAlgn="b">
                        <a:buNone/>
                      </a:pPr>
                      <a:r>
                        <a:rPr lang="en-IN" sz="1100" u="none" strike="noStrike" dirty="0">
                          <a:effectLst/>
                        </a:rPr>
                        <a:t>Strain</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IN" sz="1100" u="none" strike="noStrike" dirty="0">
                          <a:effectLst/>
                        </a:rPr>
                        <a:t>Stress (MPa)</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8578752"/>
                  </a:ext>
                </a:extLst>
              </a:tr>
              <a:tr h="258046">
                <a:tc>
                  <a:txBody>
                    <a:bodyPr/>
                    <a:lstStyle/>
                    <a:p>
                      <a:pPr algn="r" fontAlgn="b">
                        <a:buNone/>
                      </a:pPr>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19727192"/>
                  </a:ext>
                </a:extLst>
              </a:tr>
              <a:tr h="258046">
                <a:tc>
                  <a:txBody>
                    <a:bodyPr/>
                    <a:lstStyle/>
                    <a:p>
                      <a:pPr algn="r" fontAlgn="b">
                        <a:buNone/>
                      </a:pPr>
                      <a:r>
                        <a:rPr lang="en-IN" sz="1100" u="none" strike="noStrike">
                          <a:effectLst/>
                        </a:rPr>
                        <a:t>0.00995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dirty="0">
                          <a:effectLst/>
                        </a:rPr>
                        <a:t>0.001845</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4088266"/>
                  </a:ext>
                </a:extLst>
              </a:tr>
              <a:tr h="258046">
                <a:tc>
                  <a:txBody>
                    <a:bodyPr/>
                    <a:lstStyle/>
                    <a:p>
                      <a:pPr algn="r" fontAlgn="b">
                        <a:buNone/>
                      </a:pPr>
                      <a:r>
                        <a:rPr lang="en-IN" sz="1100" u="none" strike="noStrike">
                          <a:effectLst/>
                        </a:rPr>
                        <a:t>0.019803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0.003993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0337427"/>
                  </a:ext>
                </a:extLst>
              </a:tr>
              <a:tr h="258046">
                <a:tc>
                  <a:txBody>
                    <a:bodyPr/>
                    <a:lstStyle/>
                    <a:p>
                      <a:pPr algn="r" fontAlgn="b">
                        <a:buNone/>
                      </a:pPr>
                      <a:r>
                        <a:rPr lang="en-IN" sz="1100" u="none" strike="noStrike">
                          <a:effectLst/>
                        </a:rPr>
                        <a:t>0.034401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0.007764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20626239"/>
                  </a:ext>
                </a:extLst>
              </a:tr>
              <a:tr h="258046">
                <a:tc>
                  <a:txBody>
                    <a:bodyPr/>
                    <a:lstStyle/>
                    <a:p>
                      <a:pPr algn="r" fontAlgn="b">
                        <a:buNone/>
                      </a:pPr>
                      <a:r>
                        <a:rPr lang="en-IN" sz="1100" u="none" strike="noStrike">
                          <a:effectLst/>
                        </a:rPr>
                        <a:t>0.055908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0.014606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9707306"/>
                  </a:ext>
                </a:extLst>
              </a:tr>
              <a:tr h="258046">
                <a:tc>
                  <a:txBody>
                    <a:bodyPr/>
                    <a:lstStyle/>
                    <a:p>
                      <a:pPr algn="r" fontAlgn="b">
                        <a:buNone/>
                      </a:pPr>
                      <a:r>
                        <a:rPr lang="en-IN" sz="1100" u="none" strike="noStrike">
                          <a:effectLst/>
                        </a:rPr>
                        <a:t>0.087324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dirty="0">
                          <a:effectLst/>
                        </a:rPr>
                        <a:t>0.027378</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68571641"/>
                  </a:ext>
                </a:extLst>
              </a:tr>
              <a:tr h="258046">
                <a:tc>
                  <a:txBody>
                    <a:bodyPr/>
                    <a:lstStyle/>
                    <a:p>
                      <a:pPr algn="r" fontAlgn="b">
                        <a:buNone/>
                      </a:pPr>
                      <a:r>
                        <a:rPr lang="en-IN" sz="1100" u="none" strike="noStrike">
                          <a:effectLst/>
                        </a:rPr>
                        <a:t>0.132672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0.051734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8890147"/>
                  </a:ext>
                </a:extLst>
              </a:tr>
              <a:tr h="258046">
                <a:tc>
                  <a:txBody>
                    <a:bodyPr/>
                    <a:lstStyle/>
                    <a:p>
                      <a:pPr algn="r" fontAlgn="b">
                        <a:buNone/>
                      </a:pPr>
                      <a:r>
                        <a:rPr lang="en-IN" sz="1100" u="none" strike="noStrike">
                          <a:effectLst/>
                        </a:rPr>
                        <a:t>0.197056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0.098742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97371013"/>
                  </a:ext>
                </a:extLst>
              </a:tr>
              <a:tr h="258046">
                <a:tc>
                  <a:txBody>
                    <a:bodyPr/>
                    <a:lstStyle/>
                    <a:p>
                      <a:pPr algn="r" fontAlgn="b">
                        <a:buNone/>
                      </a:pPr>
                      <a:r>
                        <a:rPr lang="en-IN" sz="1100" u="none" strike="noStrike">
                          <a:effectLst/>
                        </a:rPr>
                        <a:t>0.275973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0.177485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7794419"/>
                  </a:ext>
                </a:extLst>
              </a:tr>
              <a:tr h="258046">
                <a:tc>
                  <a:txBody>
                    <a:bodyPr/>
                    <a:lstStyle/>
                    <a:p>
                      <a:pPr algn="r" fontAlgn="b">
                        <a:buNone/>
                      </a:pPr>
                      <a:r>
                        <a:rPr lang="en-IN" sz="1100" u="none" strike="noStrike">
                          <a:effectLst/>
                        </a:rPr>
                        <a:t>0.349115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0.27309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64863974"/>
                  </a:ext>
                </a:extLst>
              </a:tr>
              <a:tr h="258046">
                <a:tc>
                  <a:txBody>
                    <a:bodyPr/>
                    <a:lstStyle/>
                    <a:p>
                      <a:pPr algn="r" fontAlgn="b">
                        <a:buNone/>
                      </a:pPr>
                      <a:r>
                        <a:rPr lang="en-IN" sz="1100" u="none" strike="noStrike">
                          <a:effectLst/>
                        </a:rPr>
                        <a:t>0.41727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0.383905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05228122"/>
                  </a:ext>
                </a:extLst>
              </a:tr>
              <a:tr h="258046">
                <a:tc>
                  <a:txBody>
                    <a:bodyPr/>
                    <a:lstStyle/>
                    <a:p>
                      <a:pPr algn="r" fontAlgn="b">
                        <a:buNone/>
                      </a:pPr>
                      <a:r>
                        <a:rPr lang="en-IN" sz="1100" u="none" strike="noStrike">
                          <a:effectLst/>
                        </a:rPr>
                        <a:t>0.481075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0.508827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86700724"/>
                  </a:ext>
                </a:extLst>
              </a:tr>
              <a:tr h="258046">
                <a:tc>
                  <a:txBody>
                    <a:bodyPr/>
                    <a:lstStyle/>
                    <a:p>
                      <a:pPr algn="r" fontAlgn="b">
                        <a:buNone/>
                      </a:pPr>
                      <a:r>
                        <a:rPr lang="en-IN" sz="1100" u="none" strike="noStrike">
                          <a:effectLst/>
                        </a:rPr>
                        <a:t>0.541052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0.6471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08408537"/>
                  </a:ext>
                </a:extLst>
              </a:tr>
              <a:tr h="258046">
                <a:tc>
                  <a:txBody>
                    <a:bodyPr/>
                    <a:lstStyle/>
                    <a:p>
                      <a:pPr algn="r" fontAlgn="b">
                        <a:buNone/>
                      </a:pPr>
                      <a:r>
                        <a:rPr lang="en-IN" sz="1100" u="none" strike="noStrike">
                          <a:effectLst/>
                        </a:rPr>
                        <a:t>0.597634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0.798196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9821886"/>
                  </a:ext>
                </a:extLst>
              </a:tr>
              <a:tr h="258046">
                <a:tc>
                  <a:txBody>
                    <a:bodyPr/>
                    <a:lstStyle/>
                    <a:p>
                      <a:pPr algn="r" fontAlgn="b">
                        <a:buNone/>
                      </a:pPr>
                      <a:r>
                        <a:rPr lang="en-IN" sz="1100" u="none" strike="noStrike">
                          <a:effectLst/>
                        </a:rPr>
                        <a:t>0.651185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0.96174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1766108"/>
                  </a:ext>
                </a:extLst>
              </a:tr>
              <a:tr h="258046">
                <a:tc>
                  <a:txBody>
                    <a:bodyPr/>
                    <a:lstStyle/>
                    <a:p>
                      <a:pPr algn="r" fontAlgn="b">
                        <a:buNone/>
                      </a:pPr>
                      <a:r>
                        <a:rPr lang="en-IN" sz="1100" u="none" strike="noStrike">
                          <a:effectLst/>
                        </a:rPr>
                        <a:t>0.693147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dirty="0">
                          <a:effectLst/>
                        </a:rPr>
                        <a:t>1.10528</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854827"/>
                  </a:ext>
                </a:extLst>
              </a:tr>
            </a:tbl>
          </a:graphicData>
        </a:graphic>
      </p:graphicFrame>
      <p:sp>
        <p:nvSpPr>
          <p:cNvPr id="4" name="TextBox 3">
            <a:extLst>
              <a:ext uri="{FF2B5EF4-FFF2-40B4-BE49-F238E27FC236}">
                <a16:creationId xmlns:a16="http://schemas.microsoft.com/office/drawing/2014/main" id="{366AA25C-9CCF-6896-9423-A7C8EA05F222}"/>
              </a:ext>
            </a:extLst>
          </p:cNvPr>
          <p:cNvSpPr txBox="1"/>
          <p:nvPr/>
        </p:nvSpPr>
        <p:spPr>
          <a:xfrm>
            <a:off x="1310326" y="5136669"/>
            <a:ext cx="2638035" cy="1323439"/>
          </a:xfrm>
          <a:prstGeom prst="rect">
            <a:avLst/>
          </a:prstGeom>
          <a:noFill/>
        </p:spPr>
        <p:txBody>
          <a:bodyPr wrap="square" rtlCol="0">
            <a:spAutoFit/>
          </a:bodyPr>
          <a:lstStyle/>
          <a:p>
            <a:r>
              <a:rPr lang="en-US" sz="1600" dirty="0"/>
              <a:t>Setup:</a:t>
            </a:r>
          </a:p>
          <a:p>
            <a:r>
              <a:rPr lang="en-US" sz="1600" dirty="0"/>
              <a:t>Plane stress, Triangular Mesh, Dimensions of block = 30mmX10mm, Displacement = 30mm</a:t>
            </a:r>
            <a:endParaRPr lang="en-IN" sz="1600" dirty="0"/>
          </a:p>
        </p:txBody>
      </p:sp>
      <p:graphicFrame>
        <p:nvGraphicFramePr>
          <p:cNvPr id="5" name="Chart 4">
            <a:extLst>
              <a:ext uri="{FF2B5EF4-FFF2-40B4-BE49-F238E27FC236}">
                <a16:creationId xmlns:a16="http://schemas.microsoft.com/office/drawing/2014/main" id="{7ABCD629-0DFA-36C8-0D04-BC7E67E43487}"/>
              </a:ext>
            </a:extLst>
          </p:cNvPr>
          <p:cNvGraphicFramePr>
            <a:graphicFrameLocks/>
          </p:cNvGraphicFramePr>
          <p:nvPr/>
        </p:nvGraphicFramePr>
        <p:xfrm>
          <a:off x="2115376" y="798001"/>
          <a:ext cx="4779817" cy="2818014"/>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F4E8264A-AC88-AF11-60E4-A35FA9827EE0}"/>
              </a:ext>
            </a:extLst>
          </p:cNvPr>
          <p:cNvPicPr>
            <a:picLocks noChangeAspect="1"/>
          </p:cNvPicPr>
          <p:nvPr/>
        </p:nvPicPr>
        <p:blipFill>
          <a:blip r:embed="rId4"/>
          <a:stretch>
            <a:fillRect/>
          </a:stretch>
        </p:blipFill>
        <p:spPr>
          <a:xfrm>
            <a:off x="7078263" y="603316"/>
            <a:ext cx="4966879" cy="3029988"/>
          </a:xfrm>
          <a:prstGeom prst="rect">
            <a:avLst/>
          </a:prstGeom>
        </p:spPr>
      </p:pic>
      <p:pic>
        <p:nvPicPr>
          <p:cNvPr id="8" name="Picture 7">
            <a:extLst>
              <a:ext uri="{FF2B5EF4-FFF2-40B4-BE49-F238E27FC236}">
                <a16:creationId xmlns:a16="http://schemas.microsoft.com/office/drawing/2014/main" id="{29B647E4-7CC6-BD25-A9B2-DEF232328B25}"/>
              </a:ext>
            </a:extLst>
          </p:cNvPr>
          <p:cNvPicPr>
            <a:picLocks noChangeAspect="1"/>
          </p:cNvPicPr>
          <p:nvPr/>
        </p:nvPicPr>
        <p:blipFill>
          <a:blip r:embed="rId5"/>
          <a:srcRect b="31687"/>
          <a:stretch>
            <a:fillRect/>
          </a:stretch>
        </p:blipFill>
        <p:spPr>
          <a:xfrm>
            <a:off x="3948362" y="3779627"/>
            <a:ext cx="8096780" cy="2406061"/>
          </a:xfrm>
          <a:prstGeom prst="rect">
            <a:avLst/>
          </a:prstGeom>
        </p:spPr>
      </p:pic>
      <p:pic>
        <p:nvPicPr>
          <p:cNvPr id="10" name="Picture 9">
            <a:extLst>
              <a:ext uri="{FF2B5EF4-FFF2-40B4-BE49-F238E27FC236}">
                <a16:creationId xmlns:a16="http://schemas.microsoft.com/office/drawing/2014/main" id="{D636E7D5-0C49-79AD-464F-4537B9810E23}"/>
              </a:ext>
            </a:extLst>
          </p:cNvPr>
          <p:cNvPicPr>
            <a:picLocks noChangeAspect="1"/>
          </p:cNvPicPr>
          <p:nvPr/>
        </p:nvPicPr>
        <p:blipFill>
          <a:blip r:embed="rId6"/>
          <a:stretch>
            <a:fillRect/>
          </a:stretch>
        </p:blipFill>
        <p:spPr>
          <a:xfrm>
            <a:off x="3908678" y="6220347"/>
            <a:ext cx="5653024" cy="485982"/>
          </a:xfrm>
          <a:prstGeom prst="rect">
            <a:avLst/>
          </a:prstGeom>
        </p:spPr>
      </p:pic>
    </p:spTree>
    <p:extLst>
      <p:ext uri="{BB962C8B-B14F-4D97-AF65-F5344CB8AC3E}">
        <p14:creationId xmlns:p14="http://schemas.microsoft.com/office/powerpoint/2010/main" val="2958149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249DF0-7EBC-0013-0736-71813547977D}"/>
              </a:ext>
            </a:extLst>
          </p:cNvPr>
          <p:cNvPicPr>
            <a:picLocks noChangeAspect="1"/>
          </p:cNvPicPr>
          <p:nvPr/>
        </p:nvPicPr>
        <p:blipFill>
          <a:blip r:embed="rId2"/>
          <a:srcRect r="10362" b="38143"/>
          <a:stretch>
            <a:fillRect/>
          </a:stretch>
        </p:blipFill>
        <p:spPr>
          <a:xfrm>
            <a:off x="84841" y="2178951"/>
            <a:ext cx="5768472" cy="3663509"/>
          </a:xfrm>
          <a:prstGeom prst="rect">
            <a:avLst/>
          </a:prstGeom>
        </p:spPr>
      </p:pic>
      <p:sp>
        <p:nvSpPr>
          <p:cNvPr id="6" name="Title 1">
            <a:extLst>
              <a:ext uri="{FF2B5EF4-FFF2-40B4-BE49-F238E27FC236}">
                <a16:creationId xmlns:a16="http://schemas.microsoft.com/office/drawing/2014/main" id="{00DADF7D-09F6-ED14-2FD4-305A3C3D4B8E}"/>
              </a:ext>
            </a:extLst>
          </p:cNvPr>
          <p:cNvSpPr txBox="1">
            <a:spLocks/>
          </p:cNvSpPr>
          <p:nvPr/>
        </p:nvSpPr>
        <p:spPr>
          <a:xfrm>
            <a:off x="824113" y="264336"/>
            <a:ext cx="10058400" cy="47398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dirty="0"/>
              <a:t>Polynomial – 5&amp;9 parameters</a:t>
            </a:r>
            <a:endParaRPr lang="en-IN" dirty="0"/>
          </a:p>
        </p:txBody>
      </p:sp>
      <p:pic>
        <p:nvPicPr>
          <p:cNvPr id="9" name="Picture 8">
            <a:extLst>
              <a:ext uri="{FF2B5EF4-FFF2-40B4-BE49-F238E27FC236}">
                <a16:creationId xmlns:a16="http://schemas.microsoft.com/office/drawing/2014/main" id="{63A929BF-3AF5-2574-089A-77CF802CDAD8}"/>
              </a:ext>
            </a:extLst>
          </p:cNvPr>
          <p:cNvPicPr>
            <a:picLocks noChangeAspect="1"/>
          </p:cNvPicPr>
          <p:nvPr/>
        </p:nvPicPr>
        <p:blipFill>
          <a:blip r:embed="rId3"/>
          <a:stretch>
            <a:fillRect/>
          </a:stretch>
        </p:blipFill>
        <p:spPr>
          <a:xfrm>
            <a:off x="5984217" y="2178951"/>
            <a:ext cx="6207783" cy="3663509"/>
          </a:xfrm>
          <a:prstGeom prst="rect">
            <a:avLst/>
          </a:prstGeom>
        </p:spPr>
      </p:pic>
      <p:sp>
        <p:nvSpPr>
          <p:cNvPr id="10" name="TextBox 9">
            <a:extLst>
              <a:ext uri="{FF2B5EF4-FFF2-40B4-BE49-F238E27FC236}">
                <a16:creationId xmlns:a16="http://schemas.microsoft.com/office/drawing/2014/main" id="{BCD2D8C8-CB4E-581D-FF76-AFC5E5828BF4}"/>
              </a:ext>
            </a:extLst>
          </p:cNvPr>
          <p:cNvSpPr txBox="1"/>
          <p:nvPr/>
        </p:nvSpPr>
        <p:spPr>
          <a:xfrm>
            <a:off x="1659118" y="738318"/>
            <a:ext cx="9597628" cy="1077218"/>
          </a:xfrm>
          <a:prstGeom prst="rect">
            <a:avLst/>
          </a:prstGeom>
          <a:noFill/>
        </p:spPr>
        <p:txBody>
          <a:bodyPr wrap="square" rtlCol="0">
            <a:spAutoFit/>
          </a:bodyPr>
          <a:lstStyle/>
          <a:p>
            <a:r>
              <a:rPr lang="en-US" sz="1600" dirty="0"/>
              <a:t>The option for strain energy potential order other than one is unavailable under Mooney Rivlin in Abaqus. Hence, used the polynomial.</a:t>
            </a:r>
          </a:p>
          <a:p>
            <a:r>
              <a:rPr lang="en-US" sz="1600" dirty="0"/>
              <a:t>The two-term and three-term data were unstable for the polynomial model, hence </a:t>
            </a:r>
            <a:r>
              <a:rPr lang="en-IN" sz="1600" dirty="0"/>
              <a:t>simulated for the 5-term model and 9-term model.</a:t>
            </a:r>
          </a:p>
        </p:txBody>
      </p:sp>
    </p:spTree>
    <p:extLst>
      <p:ext uri="{BB962C8B-B14F-4D97-AF65-F5344CB8AC3E}">
        <p14:creationId xmlns:p14="http://schemas.microsoft.com/office/powerpoint/2010/main" val="4249837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C8EE610-F707-440B-930E-5CBECAD5F83B}"/>
              </a:ext>
            </a:extLst>
          </p:cNvPr>
          <p:cNvGraphicFramePr>
            <a:graphicFrameLocks noGrp="1"/>
          </p:cNvGraphicFramePr>
          <p:nvPr>
            <p:extLst>
              <p:ext uri="{D42A27DB-BD31-4B8C-83A1-F6EECF244321}">
                <p14:modId xmlns:p14="http://schemas.microsoft.com/office/powerpoint/2010/main" val="3292407441"/>
              </p:ext>
            </p:extLst>
          </p:nvPr>
        </p:nvGraphicFramePr>
        <p:xfrm>
          <a:off x="1178352" y="1094105"/>
          <a:ext cx="2205872" cy="4003415"/>
        </p:xfrm>
        <a:graphic>
          <a:graphicData uri="http://schemas.openxmlformats.org/drawingml/2006/table">
            <a:tbl>
              <a:tblPr>
                <a:tableStyleId>{5C22544A-7EE6-4342-B048-85BDC9FD1C3A}</a:tableStyleId>
              </a:tblPr>
              <a:tblGrid>
                <a:gridCol w="1102936">
                  <a:extLst>
                    <a:ext uri="{9D8B030D-6E8A-4147-A177-3AD203B41FA5}">
                      <a16:colId xmlns:a16="http://schemas.microsoft.com/office/drawing/2014/main" val="1390304199"/>
                    </a:ext>
                  </a:extLst>
                </a:gridCol>
                <a:gridCol w="1102936">
                  <a:extLst>
                    <a:ext uri="{9D8B030D-6E8A-4147-A177-3AD203B41FA5}">
                      <a16:colId xmlns:a16="http://schemas.microsoft.com/office/drawing/2014/main" val="2149243547"/>
                    </a:ext>
                  </a:extLst>
                </a:gridCol>
              </a:tblGrid>
              <a:tr h="235495">
                <a:tc>
                  <a:txBody>
                    <a:bodyPr/>
                    <a:lstStyle/>
                    <a:p>
                      <a:pPr algn="l" fontAlgn="b">
                        <a:buNone/>
                      </a:pPr>
                      <a:r>
                        <a:rPr lang="en-IN" sz="1100" u="none" strike="noStrike" dirty="0">
                          <a:effectLst/>
                        </a:rPr>
                        <a:t>Strain </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IN" sz="1100" u="none" strike="noStrike" dirty="0">
                          <a:effectLst/>
                        </a:rPr>
                        <a:t>Stress</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7424626"/>
                  </a:ext>
                </a:extLst>
              </a:tr>
              <a:tr h="235495">
                <a:tc>
                  <a:txBody>
                    <a:bodyPr/>
                    <a:lstStyle/>
                    <a:p>
                      <a:pPr algn="r" fontAlgn="b">
                        <a:buNone/>
                      </a:pPr>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5787703"/>
                  </a:ext>
                </a:extLst>
              </a:tr>
              <a:tr h="235495">
                <a:tc>
                  <a:txBody>
                    <a:bodyPr/>
                    <a:lstStyle/>
                    <a:p>
                      <a:pPr algn="r" fontAlgn="b">
                        <a:buNone/>
                      </a:pPr>
                      <a:r>
                        <a:rPr lang="en-IN" sz="1100" u="none" strike="noStrike">
                          <a:effectLst/>
                        </a:rPr>
                        <a:t>0.00995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0.001845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89987052"/>
                  </a:ext>
                </a:extLst>
              </a:tr>
              <a:tr h="235495">
                <a:tc>
                  <a:txBody>
                    <a:bodyPr/>
                    <a:lstStyle/>
                    <a:p>
                      <a:pPr algn="r" fontAlgn="b">
                        <a:buNone/>
                      </a:pPr>
                      <a:r>
                        <a:rPr lang="en-IN" sz="1100" u="none" strike="noStrike">
                          <a:effectLst/>
                        </a:rPr>
                        <a:t>0.019803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0.003993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71530603"/>
                  </a:ext>
                </a:extLst>
              </a:tr>
              <a:tr h="235495">
                <a:tc>
                  <a:txBody>
                    <a:bodyPr/>
                    <a:lstStyle/>
                    <a:p>
                      <a:pPr algn="r" fontAlgn="b">
                        <a:buNone/>
                      </a:pPr>
                      <a:r>
                        <a:rPr lang="en-IN" sz="1100" u="none" strike="noStrike">
                          <a:effectLst/>
                        </a:rPr>
                        <a:t>0.034401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0.007764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07499"/>
                  </a:ext>
                </a:extLst>
              </a:tr>
              <a:tr h="235495">
                <a:tc>
                  <a:txBody>
                    <a:bodyPr/>
                    <a:lstStyle/>
                    <a:p>
                      <a:pPr algn="r" fontAlgn="b">
                        <a:buNone/>
                      </a:pPr>
                      <a:r>
                        <a:rPr lang="en-IN" sz="1100" u="none" strike="noStrike">
                          <a:effectLst/>
                        </a:rPr>
                        <a:t>0.055908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0.014606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09602278"/>
                  </a:ext>
                </a:extLst>
              </a:tr>
              <a:tr h="235495">
                <a:tc>
                  <a:txBody>
                    <a:bodyPr/>
                    <a:lstStyle/>
                    <a:p>
                      <a:pPr algn="r" fontAlgn="b">
                        <a:buNone/>
                      </a:pPr>
                      <a:r>
                        <a:rPr lang="en-IN" sz="1100" u="none" strike="noStrike">
                          <a:effectLst/>
                        </a:rPr>
                        <a:t>0.087324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0.027378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89852695"/>
                  </a:ext>
                </a:extLst>
              </a:tr>
              <a:tr h="235495">
                <a:tc>
                  <a:txBody>
                    <a:bodyPr/>
                    <a:lstStyle/>
                    <a:p>
                      <a:pPr algn="r" fontAlgn="b">
                        <a:buNone/>
                      </a:pPr>
                      <a:r>
                        <a:rPr lang="en-IN" sz="1100" u="none" strike="noStrike">
                          <a:effectLst/>
                        </a:rPr>
                        <a:t>0.132672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0.051734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70751138"/>
                  </a:ext>
                </a:extLst>
              </a:tr>
              <a:tr h="235495">
                <a:tc>
                  <a:txBody>
                    <a:bodyPr/>
                    <a:lstStyle/>
                    <a:p>
                      <a:pPr algn="r" fontAlgn="b">
                        <a:buNone/>
                      </a:pPr>
                      <a:r>
                        <a:rPr lang="en-IN" sz="1100" u="none" strike="noStrike">
                          <a:effectLst/>
                        </a:rPr>
                        <a:t>0.197056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0.098742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95310614"/>
                  </a:ext>
                </a:extLst>
              </a:tr>
              <a:tr h="235495">
                <a:tc>
                  <a:txBody>
                    <a:bodyPr/>
                    <a:lstStyle/>
                    <a:p>
                      <a:pPr algn="r" fontAlgn="b">
                        <a:buNone/>
                      </a:pPr>
                      <a:r>
                        <a:rPr lang="en-IN" sz="1100" u="none" strike="noStrike">
                          <a:effectLst/>
                        </a:rPr>
                        <a:t>0.275973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0.177485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28902912"/>
                  </a:ext>
                </a:extLst>
              </a:tr>
              <a:tr h="235495">
                <a:tc>
                  <a:txBody>
                    <a:bodyPr/>
                    <a:lstStyle/>
                    <a:p>
                      <a:pPr algn="r" fontAlgn="b">
                        <a:buNone/>
                      </a:pPr>
                      <a:r>
                        <a:rPr lang="en-IN" sz="1100" u="none" strike="noStrike">
                          <a:effectLst/>
                        </a:rPr>
                        <a:t>0.349115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0.27309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7671233"/>
                  </a:ext>
                </a:extLst>
              </a:tr>
              <a:tr h="235495">
                <a:tc>
                  <a:txBody>
                    <a:bodyPr/>
                    <a:lstStyle/>
                    <a:p>
                      <a:pPr algn="r" fontAlgn="b">
                        <a:buNone/>
                      </a:pPr>
                      <a:r>
                        <a:rPr lang="en-IN" sz="1100" u="none" strike="noStrike">
                          <a:effectLst/>
                        </a:rPr>
                        <a:t>0.41727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0.383905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72700262"/>
                  </a:ext>
                </a:extLst>
              </a:tr>
              <a:tr h="235495">
                <a:tc>
                  <a:txBody>
                    <a:bodyPr/>
                    <a:lstStyle/>
                    <a:p>
                      <a:pPr algn="r" fontAlgn="b">
                        <a:buNone/>
                      </a:pPr>
                      <a:r>
                        <a:rPr lang="en-IN" sz="1100" u="none" strike="noStrike">
                          <a:effectLst/>
                        </a:rPr>
                        <a:t>0.481075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0.508827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4840271"/>
                  </a:ext>
                </a:extLst>
              </a:tr>
              <a:tr h="235495">
                <a:tc>
                  <a:txBody>
                    <a:bodyPr/>
                    <a:lstStyle/>
                    <a:p>
                      <a:pPr algn="r" fontAlgn="b">
                        <a:buNone/>
                      </a:pPr>
                      <a:r>
                        <a:rPr lang="en-IN" sz="1100" u="none" strike="noStrike">
                          <a:effectLst/>
                        </a:rPr>
                        <a:t>0.541052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0.6471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91072788"/>
                  </a:ext>
                </a:extLst>
              </a:tr>
              <a:tr h="235495">
                <a:tc>
                  <a:txBody>
                    <a:bodyPr/>
                    <a:lstStyle/>
                    <a:p>
                      <a:pPr algn="r" fontAlgn="b">
                        <a:buNone/>
                      </a:pPr>
                      <a:r>
                        <a:rPr lang="en-IN" sz="1100" u="none" strike="noStrike">
                          <a:effectLst/>
                        </a:rPr>
                        <a:t>0.597634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0.798196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8766807"/>
                  </a:ext>
                </a:extLst>
              </a:tr>
              <a:tr h="235495">
                <a:tc>
                  <a:txBody>
                    <a:bodyPr/>
                    <a:lstStyle/>
                    <a:p>
                      <a:pPr algn="r" fontAlgn="b">
                        <a:buNone/>
                      </a:pPr>
                      <a:r>
                        <a:rPr lang="en-IN" sz="1100" u="none" strike="noStrike">
                          <a:effectLst/>
                        </a:rPr>
                        <a:t>0.651185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0.96174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52897874"/>
                  </a:ext>
                </a:extLst>
              </a:tr>
              <a:tr h="235495">
                <a:tc>
                  <a:txBody>
                    <a:bodyPr/>
                    <a:lstStyle/>
                    <a:p>
                      <a:pPr algn="r" fontAlgn="b">
                        <a:buNone/>
                      </a:pPr>
                      <a:r>
                        <a:rPr lang="en-IN" sz="1100" u="none" strike="noStrike">
                          <a:effectLst/>
                        </a:rPr>
                        <a:t>0.693147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dirty="0">
                          <a:effectLst/>
                        </a:rPr>
                        <a:t>1.10528</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16462432"/>
                  </a:ext>
                </a:extLst>
              </a:tr>
            </a:tbl>
          </a:graphicData>
        </a:graphic>
      </p:graphicFrame>
      <p:sp>
        <p:nvSpPr>
          <p:cNvPr id="3" name="Title 1">
            <a:extLst>
              <a:ext uri="{FF2B5EF4-FFF2-40B4-BE49-F238E27FC236}">
                <a16:creationId xmlns:a16="http://schemas.microsoft.com/office/drawing/2014/main" id="{F25B0063-36A9-082D-72C8-5DEA4F064C15}"/>
              </a:ext>
            </a:extLst>
          </p:cNvPr>
          <p:cNvSpPr txBox="1">
            <a:spLocks/>
          </p:cNvSpPr>
          <p:nvPr/>
        </p:nvSpPr>
        <p:spPr>
          <a:xfrm>
            <a:off x="122550" y="382667"/>
            <a:ext cx="4619136" cy="473982"/>
          </a:xfrm>
          <a:prstGeom prst="rect">
            <a:avLst/>
          </a:prstGeom>
        </p:spPr>
        <p:txBody>
          <a:bodyP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2200" dirty="0"/>
              <a:t>Polynomial – 5 parameters</a:t>
            </a:r>
            <a:endParaRPr lang="en-IN" sz="2200" dirty="0"/>
          </a:p>
        </p:txBody>
      </p:sp>
      <p:sp>
        <p:nvSpPr>
          <p:cNvPr id="7" name="TextBox 6">
            <a:extLst>
              <a:ext uri="{FF2B5EF4-FFF2-40B4-BE49-F238E27FC236}">
                <a16:creationId xmlns:a16="http://schemas.microsoft.com/office/drawing/2014/main" id="{DEF34A71-2B26-01D3-33BE-3D4A28FDA324}"/>
              </a:ext>
            </a:extLst>
          </p:cNvPr>
          <p:cNvSpPr txBox="1"/>
          <p:nvPr/>
        </p:nvSpPr>
        <p:spPr>
          <a:xfrm>
            <a:off x="1244340" y="5250135"/>
            <a:ext cx="2516955" cy="1200329"/>
          </a:xfrm>
          <a:prstGeom prst="rect">
            <a:avLst/>
          </a:prstGeom>
          <a:noFill/>
        </p:spPr>
        <p:txBody>
          <a:bodyPr wrap="square" rtlCol="0">
            <a:spAutoFit/>
          </a:bodyPr>
          <a:lstStyle/>
          <a:p>
            <a:r>
              <a:rPr lang="en-US" dirty="0"/>
              <a:t>The same stress-strain curve was obtained as for the Mooney Rivlin</a:t>
            </a:r>
            <a:endParaRPr lang="en-IN" dirty="0"/>
          </a:p>
        </p:txBody>
      </p:sp>
      <p:sp>
        <p:nvSpPr>
          <p:cNvPr id="4" name="Title 1">
            <a:extLst>
              <a:ext uri="{FF2B5EF4-FFF2-40B4-BE49-F238E27FC236}">
                <a16:creationId xmlns:a16="http://schemas.microsoft.com/office/drawing/2014/main" id="{56002D03-8797-F7BA-8115-3A0978EE9593}"/>
              </a:ext>
            </a:extLst>
          </p:cNvPr>
          <p:cNvSpPr txBox="1">
            <a:spLocks/>
          </p:cNvSpPr>
          <p:nvPr/>
        </p:nvSpPr>
        <p:spPr>
          <a:xfrm>
            <a:off x="4972425" y="382667"/>
            <a:ext cx="4336330" cy="473982"/>
          </a:xfrm>
          <a:prstGeom prst="rect">
            <a:avLst/>
          </a:prstGeom>
        </p:spPr>
        <p:txBody>
          <a:bodyPr>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dirty="0"/>
              <a:t>Polynomial – 9 parameters</a:t>
            </a:r>
            <a:endParaRPr lang="en-IN" dirty="0"/>
          </a:p>
        </p:txBody>
      </p:sp>
      <p:graphicFrame>
        <p:nvGraphicFramePr>
          <p:cNvPr id="5" name="Table 4">
            <a:extLst>
              <a:ext uri="{FF2B5EF4-FFF2-40B4-BE49-F238E27FC236}">
                <a16:creationId xmlns:a16="http://schemas.microsoft.com/office/drawing/2014/main" id="{6DAD68EA-5C18-3AD5-45A1-8C8D83E91717}"/>
              </a:ext>
            </a:extLst>
          </p:cNvPr>
          <p:cNvGraphicFramePr>
            <a:graphicFrameLocks noGrp="1"/>
          </p:cNvGraphicFramePr>
          <p:nvPr/>
        </p:nvGraphicFramePr>
        <p:xfrm>
          <a:off x="5094974" y="1306873"/>
          <a:ext cx="2045616" cy="3724064"/>
        </p:xfrm>
        <a:graphic>
          <a:graphicData uri="http://schemas.openxmlformats.org/drawingml/2006/table">
            <a:tbl>
              <a:tblPr>
                <a:tableStyleId>{5C22544A-7EE6-4342-B048-85BDC9FD1C3A}</a:tableStyleId>
              </a:tblPr>
              <a:tblGrid>
                <a:gridCol w="1022808">
                  <a:extLst>
                    <a:ext uri="{9D8B030D-6E8A-4147-A177-3AD203B41FA5}">
                      <a16:colId xmlns:a16="http://schemas.microsoft.com/office/drawing/2014/main" val="1643323623"/>
                    </a:ext>
                  </a:extLst>
                </a:gridCol>
                <a:gridCol w="1022808">
                  <a:extLst>
                    <a:ext uri="{9D8B030D-6E8A-4147-A177-3AD203B41FA5}">
                      <a16:colId xmlns:a16="http://schemas.microsoft.com/office/drawing/2014/main" val="2000686819"/>
                    </a:ext>
                  </a:extLst>
                </a:gridCol>
              </a:tblGrid>
              <a:tr h="232754">
                <a:tc>
                  <a:txBody>
                    <a:bodyPr/>
                    <a:lstStyle/>
                    <a:p>
                      <a:pPr algn="r" fontAlgn="b">
                        <a:buNone/>
                      </a:pPr>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68748877"/>
                  </a:ext>
                </a:extLst>
              </a:tr>
              <a:tr h="232754">
                <a:tc>
                  <a:txBody>
                    <a:bodyPr/>
                    <a:lstStyle/>
                    <a:p>
                      <a:pPr algn="r" fontAlgn="b">
                        <a:buNone/>
                      </a:pPr>
                      <a:r>
                        <a:rPr lang="en-IN" sz="1100" u="none" strike="noStrike">
                          <a:effectLst/>
                        </a:rPr>
                        <a:t>0.00995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-0.01144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5249064"/>
                  </a:ext>
                </a:extLst>
              </a:tr>
              <a:tr h="232754">
                <a:tc>
                  <a:txBody>
                    <a:bodyPr/>
                    <a:lstStyle/>
                    <a:p>
                      <a:pPr algn="r" fontAlgn="b">
                        <a:buNone/>
                      </a:pPr>
                      <a:r>
                        <a:rPr lang="en-IN" sz="1100" u="none" strike="noStrike">
                          <a:effectLst/>
                        </a:rPr>
                        <a:t>0.019803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-0.07968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38664017"/>
                  </a:ext>
                </a:extLst>
              </a:tr>
              <a:tr h="232754">
                <a:tc>
                  <a:txBody>
                    <a:bodyPr/>
                    <a:lstStyle/>
                    <a:p>
                      <a:pPr algn="r" fontAlgn="b">
                        <a:buNone/>
                      </a:pPr>
                      <a:r>
                        <a:rPr lang="en-IN" sz="1100" u="none" strike="noStrike">
                          <a:effectLst/>
                        </a:rPr>
                        <a:t>0.034401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-0.41358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7586762"/>
                  </a:ext>
                </a:extLst>
              </a:tr>
              <a:tr h="232754">
                <a:tc>
                  <a:txBody>
                    <a:bodyPr/>
                    <a:lstStyle/>
                    <a:p>
                      <a:pPr algn="r" fontAlgn="b">
                        <a:buNone/>
                      </a:pPr>
                      <a:r>
                        <a:rPr lang="en-IN" sz="1100" u="none" strike="noStrike">
                          <a:effectLst/>
                        </a:rPr>
                        <a:t>0.055908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-1.78396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54114309"/>
                  </a:ext>
                </a:extLst>
              </a:tr>
              <a:tr h="232754">
                <a:tc>
                  <a:txBody>
                    <a:bodyPr/>
                    <a:lstStyle/>
                    <a:p>
                      <a:pPr algn="r" fontAlgn="b">
                        <a:buNone/>
                      </a:pPr>
                      <a:r>
                        <a:rPr lang="en-IN" sz="1100" u="none" strike="noStrike">
                          <a:effectLst/>
                        </a:rPr>
                        <a:t>0.087324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-6.79602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2899009"/>
                  </a:ext>
                </a:extLst>
              </a:tr>
              <a:tr h="232754">
                <a:tc>
                  <a:txBody>
                    <a:bodyPr/>
                    <a:lstStyle/>
                    <a:p>
                      <a:pPr algn="r" fontAlgn="b">
                        <a:buNone/>
                      </a:pPr>
                      <a:r>
                        <a:rPr lang="en-IN" sz="1100" u="none" strike="noStrike">
                          <a:effectLst/>
                        </a:rPr>
                        <a:t>0.132672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-23.3698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75041509"/>
                  </a:ext>
                </a:extLst>
              </a:tr>
              <a:tr h="232754">
                <a:tc>
                  <a:txBody>
                    <a:bodyPr/>
                    <a:lstStyle/>
                    <a:p>
                      <a:pPr algn="r" fontAlgn="b">
                        <a:buNone/>
                      </a:pPr>
                      <a:r>
                        <a:rPr lang="en-IN" sz="1100" u="none" strike="noStrike">
                          <a:effectLst/>
                        </a:rPr>
                        <a:t>0.197056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-71.4993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66155544"/>
                  </a:ext>
                </a:extLst>
              </a:tr>
              <a:tr h="232754">
                <a:tc>
                  <a:txBody>
                    <a:bodyPr/>
                    <a:lstStyle/>
                    <a:p>
                      <a:pPr algn="r" fontAlgn="b">
                        <a:buNone/>
                      </a:pPr>
                      <a:r>
                        <a:rPr lang="en-IN" sz="1100" u="none" strike="noStrike">
                          <a:effectLst/>
                        </a:rPr>
                        <a:t>0.275973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-165.413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45572336"/>
                  </a:ext>
                </a:extLst>
              </a:tr>
              <a:tr h="232754">
                <a:tc>
                  <a:txBody>
                    <a:bodyPr/>
                    <a:lstStyle/>
                    <a:p>
                      <a:pPr algn="r" fontAlgn="b">
                        <a:buNone/>
                      </a:pPr>
                      <a:r>
                        <a:rPr lang="en-IN" sz="1100" u="none" strike="noStrike">
                          <a:effectLst/>
                        </a:rPr>
                        <a:t>0.349115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-244.066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72031227"/>
                  </a:ext>
                </a:extLst>
              </a:tr>
              <a:tr h="232754">
                <a:tc>
                  <a:txBody>
                    <a:bodyPr/>
                    <a:lstStyle/>
                    <a:p>
                      <a:pPr algn="r" fontAlgn="b">
                        <a:buNone/>
                      </a:pPr>
                      <a:r>
                        <a:rPr lang="en-IN" sz="1100" u="none" strike="noStrike">
                          <a:effectLst/>
                        </a:rPr>
                        <a:t>0.41727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-212.909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9993880"/>
                  </a:ext>
                </a:extLst>
              </a:tr>
              <a:tr h="232754">
                <a:tc>
                  <a:txBody>
                    <a:bodyPr/>
                    <a:lstStyle/>
                    <a:p>
                      <a:pPr algn="r" fontAlgn="b">
                        <a:buNone/>
                      </a:pPr>
                      <a:r>
                        <a:rPr lang="en-IN" sz="1100" u="none" strike="noStrike">
                          <a:effectLst/>
                        </a:rPr>
                        <a:t>0.481075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64.1655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14968604"/>
                  </a:ext>
                </a:extLst>
              </a:tr>
              <a:tr h="232754">
                <a:tc>
                  <a:txBody>
                    <a:bodyPr/>
                    <a:lstStyle/>
                    <a:p>
                      <a:pPr algn="r" fontAlgn="b">
                        <a:buNone/>
                      </a:pPr>
                      <a:r>
                        <a:rPr lang="en-IN" sz="1100" u="none" strike="noStrike">
                          <a:effectLst/>
                        </a:rPr>
                        <a:t>0.541052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764.389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2660064"/>
                  </a:ext>
                </a:extLst>
              </a:tr>
              <a:tr h="232754">
                <a:tc>
                  <a:txBody>
                    <a:bodyPr/>
                    <a:lstStyle/>
                    <a:p>
                      <a:pPr algn="r" fontAlgn="b">
                        <a:buNone/>
                      </a:pPr>
                      <a:r>
                        <a:rPr lang="en-IN" sz="1100" u="none" strike="noStrike">
                          <a:effectLst/>
                        </a:rPr>
                        <a:t>0.597634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2106.44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1123869"/>
                  </a:ext>
                </a:extLst>
              </a:tr>
              <a:tr h="232754">
                <a:tc>
                  <a:txBody>
                    <a:bodyPr/>
                    <a:lstStyle/>
                    <a:p>
                      <a:pPr algn="r" fontAlgn="b">
                        <a:buNone/>
                      </a:pPr>
                      <a:r>
                        <a:rPr lang="en-IN" sz="1100" u="none" strike="noStrike">
                          <a:effectLst/>
                        </a:rPr>
                        <a:t>0.651185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a:effectLst/>
                        </a:rPr>
                        <a:t>4351.27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16361293"/>
                  </a:ext>
                </a:extLst>
              </a:tr>
              <a:tr h="232754">
                <a:tc>
                  <a:txBody>
                    <a:bodyPr/>
                    <a:lstStyle/>
                    <a:p>
                      <a:pPr algn="r" fontAlgn="b">
                        <a:buNone/>
                      </a:pPr>
                      <a:r>
                        <a:rPr lang="en-IN" sz="1100" u="none" strike="noStrike" dirty="0">
                          <a:effectLst/>
                        </a:rPr>
                        <a:t>0.693147</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100" u="none" strike="noStrike" dirty="0">
                          <a:effectLst/>
                        </a:rPr>
                        <a:t>7085.1</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0909164"/>
                  </a:ext>
                </a:extLst>
              </a:tr>
            </a:tbl>
          </a:graphicData>
        </a:graphic>
      </p:graphicFrame>
      <p:graphicFrame>
        <p:nvGraphicFramePr>
          <p:cNvPr id="6" name="Table 5">
            <a:extLst>
              <a:ext uri="{FF2B5EF4-FFF2-40B4-BE49-F238E27FC236}">
                <a16:creationId xmlns:a16="http://schemas.microsoft.com/office/drawing/2014/main" id="{985CCA8E-820D-758B-D4F8-1743F18AB23A}"/>
              </a:ext>
            </a:extLst>
          </p:cNvPr>
          <p:cNvGraphicFramePr>
            <a:graphicFrameLocks noGrp="1"/>
          </p:cNvGraphicFramePr>
          <p:nvPr/>
        </p:nvGraphicFramePr>
        <p:xfrm>
          <a:off x="5094974" y="1071378"/>
          <a:ext cx="2053474" cy="235495"/>
        </p:xfrm>
        <a:graphic>
          <a:graphicData uri="http://schemas.openxmlformats.org/drawingml/2006/table">
            <a:tbl>
              <a:tblPr>
                <a:tableStyleId>{5C22544A-7EE6-4342-B048-85BDC9FD1C3A}</a:tableStyleId>
              </a:tblPr>
              <a:tblGrid>
                <a:gridCol w="1026737">
                  <a:extLst>
                    <a:ext uri="{9D8B030D-6E8A-4147-A177-3AD203B41FA5}">
                      <a16:colId xmlns:a16="http://schemas.microsoft.com/office/drawing/2014/main" val="1542457359"/>
                    </a:ext>
                  </a:extLst>
                </a:gridCol>
                <a:gridCol w="1026737">
                  <a:extLst>
                    <a:ext uri="{9D8B030D-6E8A-4147-A177-3AD203B41FA5}">
                      <a16:colId xmlns:a16="http://schemas.microsoft.com/office/drawing/2014/main" val="61505482"/>
                    </a:ext>
                  </a:extLst>
                </a:gridCol>
              </a:tblGrid>
              <a:tr h="235495">
                <a:tc>
                  <a:txBody>
                    <a:bodyPr/>
                    <a:lstStyle/>
                    <a:p>
                      <a:pPr algn="l" fontAlgn="b">
                        <a:buNone/>
                      </a:pPr>
                      <a:r>
                        <a:rPr lang="en-IN" sz="1100" u="none" strike="noStrike" dirty="0">
                          <a:effectLst/>
                        </a:rPr>
                        <a:t>Strain </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IN" sz="1100" u="none" strike="noStrike" dirty="0">
                          <a:effectLst/>
                        </a:rPr>
                        <a:t>Stress</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43611253"/>
                  </a:ext>
                </a:extLst>
              </a:tr>
            </a:tbl>
          </a:graphicData>
        </a:graphic>
      </p:graphicFrame>
      <p:graphicFrame>
        <p:nvGraphicFramePr>
          <p:cNvPr id="8" name="Chart 7">
            <a:extLst>
              <a:ext uri="{FF2B5EF4-FFF2-40B4-BE49-F238E27FC236}">
                <a16:creationId xmlns:a16="http://schemas.microsoft.com/office/drawing/2014/main" id="{8BCF9CC3-5CB4-89A1-1770-4BA18E09C49B}"/>
              </a:ext>
            </a:extLst>
          </p:cNvPr>
          <p:cNvGraphicFramePr>
            <a:graphicFrameLocks/>
          </p:cNvGraphicFramePr>
          <p:nvPr/>
        </p:nvGraphicFramePr>
        <p:xfrm>
          <a:off x="7387258" y="1548353"/>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94088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6ADB7-5080-B80C-215E-06D2A378E8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70EEC-B928-FD1A-EEB7-80060C104B60}"/>
              </a:ext>
            </a:extLst>
          </p:cNvPr>
          <p:cNvSpPr>
            <a:spLocks noGrp="1"/>
          </p:cNvSpPr>
          <p:nvPr>
            <p:ph type="ctrTitle"/>
          </p:nvPr>
        </p:nvSpPr>
        <p:spPr>
          <a:xfrm>
            <a:off x="3883842" y="480767"/>
            <a:ext cx="7861955" cy="3596779"/>
          </a:xfrm>
        </p:spPr>
        <p:txBody>
          <a:bodyPr>
            <a:noAutofit/>
          </a:bodyPr>
          <a:lstStyle/>
          <a:p>
            <a:r>
              <a:rPr lang="en-IN" sz="4000" dirty="0"/>
              <a:t>The mechanical behaviour of rubber under hydrostatic compression and the effect on the results of finite element analyses</a:t>
            </a:r>
          </a:p>
        </p:txBody>
      </p:sp>
      <p:sp>
        <p:nvSpPr>
          <p:cNvPr id="3" name="Subtitle 2">
            <a:extLst>
              <a:ext uri="{FF2B5EF4-FFF2-40B4-BE49-F238E27FC236}">
                <a16:creationId xmlns:a16="http://schemas.microsoft.com/office/drawing/2014/main" id="{827983E6-8233-2038-7136-CCA58766B6A5}"/>
              </a:ext>
            </a:extLst>
          </p:cNvPr>
          <p:cNvSpPr>
            <a:spLocks noGrp="1"/>
          </p:cNvSpPr>
          <p:nvPr>
            <p:ph type="subTitle" idx="1"/>
          </p:nvPr>
        </p:nvSpPr>
        <p:spPr>
          <a:xfrm>
            <a:off x="3883842" y="4195602"/>
            <a:ext cx="8915399" cy="1126283"/>
          </a:xfrm>
        </p:spPr>
        <p:txBody>
          <a:bodyPr>
            <a:normAutofit/>
          </a:bodyPr>
          <a:lstStyle/>
          <a:p>
            <a:r>
              <a:rPr lang="en-IN" sz="2200" dirty="0"/>
              <a:t>Jan Zimmermann · Markus Stommel</a:t>
            </a:r>
          </a:p>
        </p:txBody>
      </p:sp>
      <p:sp>
        <p:nvSpPr>
          <p:cNvPr id="5" name="TextBox 4">
            <a:extLst>
              <a:ext uri="{FF2B5EF4-FFF2-40B4-BE49-F238E27FC236}">
                <a16:creationId xmlns:a16="http://schemas.microsoft.com/office/drawing/2014/main" id="{312E6CD2-9A5B-B110-799C-17665E873428}"/>
              </a:ext>
            </a:extLst>
          </p:cNvPr>
          <p:cNvSpPr txBox="1"/>
          <p:nvPr/>
        </p:nvSpPr>
        <p:spPr>
          <a:xfrm>
            <a:off x="312999" y="5867166"/>
            <a:ext cx="11566002" cy="923330"/>
          </a:xfrm>
          <a:prstGeom prst="rect">
            <a:avLst/>
          </a:prstGeom>
          <a:noFill/>
        </p:spPr>
        <p:txBody>
          <a:bodyPr wrap="square">
            <a:spAutoFit/>
          </a:bodyPr>
          <a:lstStyle/>
          <a:p>
            <a:r>
              <a:rPr lang="en-IN" dirty="0"/>
              <a:t>Zimmermann, Jan &amp; Stommel, Markus. (2013). The mechanical behaviour of rubber under hydrostatic compression and the effect on the results of finite element analyses. Archive of Applied Mechanics. 83. 10.1007/s00419-012-0655-z. </a:t>
            </a:r>
          </a:p>
        </p:txBody>
      </p:sp>
      <p:sp>
        <p:nvSpPr>
          <p:cNvPr id="4" name="TextBox 3">
            <a:extLst>
              <a:ext uri="{FF2B5EF4-FFF2-40B4-BE49-F238E27FC236}">
                <a16:creationId xmlns:a16="http://schemas.microsoft.com/office/drawing/2014/main" id="{2B1C4D85-C22C-D576-9162-E33C9D33DEB4}"/>
              </a:ext>
            </a:extLst>
          </p:cNvPr>
          <p:cNvSpPr txBox="1"/>
          <p:nvPr/>
        </p:nvSpPr>
        <p:spPr>
          <a:xfrm>
            <a:off x="312999" y="188536"/>
            <a:ext cx="2449055" cy="369332"/>
          </a:xfrm>
          <a:prstGeom prst="rect">
            <a:avLst/>
          </a:prstGeom>
          <a:noFill/>
        </p:spPr>
        <p:txBody>
          <a:bodyPr wrap="square" rtlCol="0">
            <a:spAutoFit/>
          </a:bodyPr>
          <a:lstStyle/>
          <a:p>
            <a:r>
              <a:rPr lang="en-US" dirty="0"/>
              <a:t>Literature Review</a:t>
            </a:r>
            <a:endParaRPr lang="en-IN" dirty="0"/>
          </a:p>
        </p:txBody>
      </p:sp>
    </p:spTree>
    <p:extLst>
      <p:ext uri="{BB962C8B-B14F-4D97-AF65-F5344CB8AC3E}">
        <p14:creationId xmlns:p14="http://schemas.microsoft.com/office/powerpoint/2010/main" val="1004128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0D806-73ED-C02E-2A29-738AC26252B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2EBE9C6-83A5-E505-4743-439C4C98E2A5}"/>
              </a:ext>
            </a:extLst>
          </p:cNvPr>
          <p:cNvSpPr txBox="1"/>
          <p:nvPr/>
        </p:nvSpPr>
        <p:spPr>
          <a:xfrm>
            <a:off x="1503968" y="2694922"/>
            <a:ext cx="10260684" cy="1200329"/>
          </a:xfrm>
          <a:prstGeom prst="rect">
            <a:avLst/>
          </a:prstGeom>
          <a:noFill/>
        </p:spPr>
        <p:txBody>
          <a:bodyPr wrap="square">
            <a:spAutoFit/>
          </a:bodyPr>
          <a:lstStyle/>
          <a:p>
            <a:r>
              <a:rPr lang="en-IN" b="1" dirty="0"/>
              <a:t>Introduction</a:t>
            </a:r>
          </a:p>
          <a:p>
            <a:r>
              <a:rPr lang="en-IN" dirty="0"/>
              <a:t>Models applied to </a:t>
            </a:r>
            <a:r>
              <a:rPr lang="en-IN" dirty="0" err="1"/>
              <a:t>hyperelastic</a:t>
            </a:r>
            <a:r>
              <a:rPr lang="en-IN" dirty="0"/>
              <a:t> materials are : </a:t>
            </a:r>
          </a:p>
          <a:p>
            <a:pPr marL="342900" indent="-342900">
              <a:buAutoNum type="arabicPeriod"/>
            </a:pPr>
            <a:r>
              <a:rPr lang="en-IN" dirty="0"/>
              <a:t>Based on a strain energy density function, for example, Mooney-Rivlin, Ogden</a:t>
            </a:r>
          </a:p>
          <a:p>
            <a:pPr marL="342900" indent="-342900">
              <a:buAutoNum type="arabicPeriod"/>
            </a:pPr>
            <a:r>
              <a:rPr lang="en-IN" dirty="0"/>
              <a:t>Molecular-statistical approaches, for example, Arruda-Boyce, Kilian.</a:t>
            </a:r>
          </a:p>
        </p:txBody>
      </p:sp>
      <p:sp>
        <p:nvSpPr>
          <p:cNvPr id="7" name="TextBox 6">
            <a:extLst>
              <a:ext uri="{FF2B5EF4-FFF2-40B4-BE49-F238E27FC236}">
                <a16:creationId xmlns:a16="http://schemas.microsoft.com/office/drawing/2014/main" id="{406529F0-09C1-EFB6-4240-B6D30DE8F6A6}"/>
              </a:ext>
            </a:extLst>
          </p:cNvPr>
          <p:cNvSpPr txBox="1"/>
          <p:nvPr/>
        </p:nvSpPr>
        <p:spPr>
          <a:xfrm>
            <a:off x="1503968" y="386598"/>
            <a:ext cx="10688032" cy="2308324"/>
          </a:xfrm>
          <a:prstGeom prst="rect">
            <a:avLst/>
          </a:prstGeom>
          <a:noFill/>
        </p:spPr>
        <p:txBody>
          <a:bodyPr wrap="square">
            <a:spAutoFit/>
          </a:bodyPr>
          <a:lstStyle/>
          <a:p>
            <a:r>
              <a:rPr lang="en-IN" dirty="0"/>
              <a:t>1. Proving validity by determining the mechanical behaviour of NR under hydrostatic pressure.</a:t>
            </a:r>
          </a:p>
          <a:p>
            <a:r>
              <a:rPr lang="en-IN" dirty="0"/>
              <a:t>Assumption: In FE simulations, a split of the strain energy function takes place, splitting stresses into a deviatoric and a volumetric part.</a:t>
            </a:r>
          </a:p>
          <a:p>
            <a:r>
              <a:rPr lang="en-IN" dirty="0"/>
              <a:t>2. To determine the bulk modulus of Natural rubber and its effects on the simulation results of a bearing. </a:t>
            </a:r>
          </a:p>
          <a:p>
            <a:r>
              <a:rPr lang="en-IN" dirty="0"/>
              <a:t>The obtained results are compared to test data to show the bulk modulus is an important material parameter to optimise the quality of the simulation results achieved by </a:t>
            </a:r>
            <a:r>
              <a:rPr lang="en-IN" dirty="0" err="1"/>
              <a:t>hyperelastic</a:t>
            </a:r>
            <a:r>
              <a:rPr lang="en-IN" dirty="0"/>
              <a:t> material models in finite element analyses</a:t>
            </a:r>
          </a:p>
        </p:txBody>
      </p:sp>
      <p:sp>
        <p:nvSpPr>
          <p:cNvPr id="9" name="TextBox 8">
            <a:extLst>
              <a:ext uri="{FF2B5EF4-FFF2-40B4-BE49-F238E27FC236}">
                <a16:creationId xmlns:a16="http://schemas.microsoft.com/office/drawing/2014/main" id="{3A44D9C4-6D10-2D15-A015-40AE4EBF2CE0}"/>
              </a:ext>
            </a:extLst>
          </p:cNvPr>
          <p:cNvSpPr txBox="1"/>
          <p:nvPr/>
        </p:nvSpPr>
        <p:spPr>
          <a:xfrm>
            <a:off x="1503968" y="4049702"/>
            <a:ext cx="10468073" cy="2585323"/>
          </a:xfrm>
          <a:prstGeom prst="rect">
            <a:avLst/>
          </a:prstGeom>
          <a:noFill/>
        </p:spPr>
        <p:txBody>
          <a:bodyPr wrap="square">
            <a:spAutoFit/>
          </a:bodyPr>
          <a:lstStyle/>
          <a:p>
            <a:r>
              <a:rPr lang="en-IN" dirty="0"/>
              <a:t>Usual assumptions taken:</a:t>
            </a:r>
          </a:p>
          <a:p>
            <a:pPr marL="342900" indent="-342900">
              <a:buAutoNum type="arabicPeriod"/>
            </a:pPr>
            <a:r>
              <a:rPr lang="en-IN" dirty="0"/>
              <a:t>Incompressible material behaviour</a:t>
            </a:r>
          </a:p>
          <a:p>
            <a:pPr marL="342900" indent="-342900">
              <a:buAutoNum type="arabicPeriod"/>
            </a:pPr>
            <a:r>
              <a:rPr lang="en-IN" dirty="0"/>
              <a:t>Setting the bulk modulus K to a constant value, which is several orders of magnitude higher than the applied shear modulus. </a:t>
            </a:r>
          </a:p>
          <a:p>
            <a:r>
              <a:rPr lang="en-IN" dirty="0"/>
              <a:t>This offers a satisfactory outcome quality for most of the technical applications of rubber, since they </a:t>
            </a:r>
            <a:r>
              <a:rPr lang="en-IN" b="1" dirty="0"/>
              <a:t>are not dealing with higher hydrostatic pressure values </a:t>
            </a:r>
            <a:r>
              <a:rPr lang="en-IN" dirty="0"/>
              <a:t>up to several 100 bar.</a:t>
            </a:r>
          </a:p>
          <a:p>
            <a:r>
              <a:rPr lang="en-IN" dirty="0"/>
              <a:t>However, a large deviation between simulation results and the components’ real-life behaviour of characteristics like </a:t>
            </a:r>
            <a:r>
              <a:rPr lang="en-IN" b="1" dirty="0"/>
              <a:t>material stiffness</a:t>
            </a:r>
            <a:r>
              <a:rPr lang="en-IN" dirty="0"/>
              <a:t>, </a:t>
            </a:r>
            <a:r>
              <a:rPr lang="en-IN" b="1" dirty="0"/>
              <a:t>dependent on the approximated bulk modulus, is obtained.</a:t>
            </a:r>
          </a:p>
        </p:txBody>
      </p:sp>
      <p:sp>
        <p:nvSpPr>
          <p:cNvPr id="2" name="TextBox 1">
            <a:extLst>
              <a:ext uri="{FF2B5EF4-FFF2-40B4-BE49-F238E27FC236}">
                <a16:creationId xmlns:a16="http://schemas.microsoft.com/office/drawing/2014/main" id="{D2213080-DEFB-A6D1-0CD2-3D40A73F3528}"/>
              </a:ext>
            </a:extLst>
          </p:cNvPr>
          <p:cNvSpPr txBox="1"/>
          <p:nvPr/>
        </p:nvSpPr>
        <p:spPr>
          <a:xfrm>
            <a:off x="1428554" y="70801"/>
            <a:ext cx="2971800" cy="369332"/>
          </a:xfrm>
          <a:prstGeom prst="rect">
            <a:avLst/>
          </a:prstGeom>
          <a:noFill/>
        </p:spPr>
        <p:txBody>
          <a:bodyPr wrap="square" rtlCol="0">
            <a:spAutoFit/>
          </a:bodyPr>
          <a:lstStyle/>
          <a:p>
            <a:r>
              <a:rPr lang="en-US" b="1" dirty="0"/>
              <a:t>Aim</a:t>
            </a:r>
            <a:endParaRPr lang="en-IN" b="1" dirty="0"/>
          </a:p>
        </p:txBody>
      </p:sp>
    </p:spTree>
    <p:extLst>
      <p:ext uri="{BB962C8B-B14F-4D97-AF65-F5344CB8AC3E}">
        <p14:creationId xmlns:p14="http://schemas.microsoft.com/office/powerpoint/2010/main" val="994230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79DD50-3F95-064A-2A12-E8501150C6B7}"/>
              </a:ext>
            </a:extLst>
          </p:cNvPr>
          <p:cNvSpPr txBox="1"/>
          <p:nvPr/>
        </p:nvSpPr>
        <p:spPr>
          <a:xfrm>
            <a:off x="627171" y="1232964"/>
            <a:ext cx="4565139" cy="2585323"/>
          </a:xfrm>
          <a:prstGeom prst="rect">
            <a:avLst/>
          </a:prstGeom>
          <a:noFill/>
        </p:spPr>
        <p:txBody>
          <a:bodyPr wrap="square">
            <a:spAutoFit/>
          </a:bodyPr>
          <a:lstStyle/>
          <a:p>
            <a:r>
              <a:rPr lang="en-IN" dirty="0"/>
              <a:t>In Fig. 3, the simulation results of a unidirectional compression and tensile test for different values of the bulk modulus are compared to the results obtained by assuming incompressibility. </a:t>
            </a:r>
          </a:p>
          <a:p>
            <a:r>
              <a:rPr lang="en-IN" b="1" dirty="0"/>
              <a:t>There is no significant deviation between the resulting stresses, and hence no dependence on the bulk modulus.</a:t>
            </a:r>
          </a:p>
        </p:txBody>
      </p:sp>
      <p:pic>
        <p:nvPicPr>
          <p:cNvPr id="5" name="Picture 4">
            <a:extLst>
              <a:ext uri="{FF2B5EF4-FFF2-40B4-BE49-F238E27FC236}">
                <a16:creationId xmlns:a16="http://schemas.microsoft.com/office/drawing/2014/main" id="{882FB4FF-92A0-ACD5-B37F-D2B24FCD36E9}"/>
              </a:ext>
            </a:extLst>
          </p:cNvPr>
          <p:cNvPicPr>
            <a:picLocks noChangeAspect="1"/>
          </p:cNvPicPr>
          <p:nvPr/>
        </p:nvPicPr>
        <p:blipFill>
          <a:blip r:embed="rId2"/>
          <a:stretch>
            <a:fillRect/>
          </a:stretch>
        </p:blipFill>
        <p:spPr>
          <a:xfrm>
            <a:off x="423669" y="3818287"/>
            <a:ext cx="5140751" cy="2466638"/>
          </a:xfrm>
          <a:prstGeom prst="rect">
            <a:avLst/>
          </a:prstGeom>
        </p:spPr>
      </p:pic>
      <p:sp>
        <p:nvSpPr>
          <p:cNvPr id="7" name="TextBox 6">
            <a:extLst>
              <a:ext uri="{FF2B5EF4-FFF2-40B4-BE49-F238E27FC236}">
                <a16:creationId xmlns:a16="http://schemas.microsoft.com/office/drawing/2014/main" id="{3A44155F-9894-38E8-4453-8290080F332B}"/>
              </a:ext>
            </a:extLst>
          </p:cNvPr>
          <p:cNvSpPr txBox="1"/>
          <p:nvPr/>
        </p:nvSpPr>
        <p:spPr>
          <a:xfrm>
            <a:off x="5716231" y="5165244"/>
            <a:ext cx="6133262" cy="1200329"/>
          </a:xfrm>
          <a:prstGeom prst="rect">
            <a:avLst/>
          </a:prstGeom>
          <a:noFill/>
        </p:spPr>
        <p:txBody>
          <a:bodyPr wrap="square">
            <a:spAutoFit/>
          </a:bodyPr>
          <a:lstStyle/>
          <a:p>
            <a:r>
              <a:rPr lang="en-IN" dirty="0"/>
              <a:t>Fig. 4 shows the </a:t>
            </a:r>
            <a:r>
              <a:rPr lang="en-IN" b="1" dirty="0"/>
              <a:t>dependence of the nominal stress on the bulk modulus </a:t>
            </a:r>
            <a:r>
              <a:rPr lang="en-IN" dirty="0"/>
              <a:t>for a natural rubber in tensile and compression tests on a rubber component under a constant hydrostatic pressure of 300 bar.</a:t>
            </a:r>
          </a:p>
        </p:txBody>
      </p:sp>
      <p:sp>
        <p:nvSpPr>
          <p:cNvPr id="9" name="TextBox 8">
            <a:extLst>
              <a:ext uri="{FF2B5EF4-FFF2-40B4-BE49-F238E27FC236}">
                <a16:creationId xmlns:a16="http://schemas.microsoft.com/office/drawing/2014/main" id="{EEE68ECA-3D6D-9BFA-ED59-BD873F30AB67}"/>
              </a:ext>
            </a:extLst>
          </p:cNvPr>
          <p:cNvSpPr txBox="1"/>
          <p:nvPr/>
        </p:nvSpPr>
        <p:spPr>
          <a:xfrm>
            <a:off x="5412609" y="415802"/>
            <a:ext cx="6609708" cy="1477328"/>
          </a:xfrm>
          <a:prstGeom prst="rect">
            <a:avLst/>
          </a:prstGeom>
          <a:noFill/>
        </p:spPr>
        <p:txBody>
          <a:bodyPr wrap="square">
            <a:spAutoFit/>
          </a:bodyPr>
          <a:lstStyle/>
          <a:p>
            <a:r>
              <a:rPr lang="en-IN" dirty="0"/>
              <a:t>But when conducting the same simulation on specimens under hydrostatic pressure, </a:t>
            </a:r>
            <a:r>
              <a:rPr lang="en-IN" b="1" dirty="0"/>
              <a:t>the results deviate considerably</a:t>
            </a:r>
            <a:r>
              <a:rPr lang="en-IN" dirty="0"/>
              <a:t>, even though every chosen value of the bulk modulus fulfils the condition of being orders of magnitude higher than the shear modulus. </a:t>
            </a:r>
          </a:p>
        </p:txBody>
      </p:sp>
      <p:pic>
        <p:nvPicPr>
          <p:cNvPr id="11" name="Picture 10">
            <a:extLst>
              <a:ext uri="{FF2B5EF4-FFF2-40B4-BE49-F238E27FC236}">
                <a16:creationId xmlns:a16="http://schemas.microsoft.com/office/drawing/2014/main" id="{DBB0E4ED-30B8-C0C7-1B2D-4EE827662B3D}"/>
              </a:ext>
            </a:extLst>
          </p:cNvPr>
          <p:cNvPicPr>
            <a:picLocks noChangeAspect="1"/>
          </p:cNvPicPr>
          <p:nvPr/>
        </p:nvPicPr>
        <p:blipFill>
          <a:blip r:embed="rId3"/>
          <a:srcRect l="3563"/>
          <a:stretch>
            <a:fillRect/>
          </a:stretch>
        </p:blipFill>
        <p:spPr>
          <a:xfrm>
            <a:off x="5716231" y="1893130"/>
            <a:ext cx="6306086" cy="3025893"/>
          </a:xfrm>
          <a:prstGeom prst="rect">
            <a:avLst/>
          </a:prstGeom>
        </p:spPr>
      </p:pic>
    </p:spTree>
    <p:extLst>
      <p:ext uri="{BB962C8B-B14F-4D97-AF65-F5344CB8AC3E}">
        <p14:creationId xmlns:p14="http://schemas.microsoft.com/office/powerpoint/2010/main" val="3246591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469AE-9774-C927-71D7-48FEAD15E0BE}"/>
              </a:ext>
            </a:extLst>
          </p:cNvPr>
          <p:cNvSpPr txBox="1"/>
          <p:nvPr/>
        </p:nvSpPr>
        <p:spPr>
          <a:xfrm>
            <a:off x="1662266" y="457669"/>
            <a:ext cx="10228083" cy="1477328"/>
          </a:xfrm>
          <a:prstGeom prst="rect">
            <a:avLst/>
          </a:prstGeom>
          <a:noFill/>
        </p:spPr>
        <p:txBody>
          <a:bodyPr wrap="square">
            <a:spAutoFit/>
          </a:bodyPr>
          <a:lstStyle/>
          <a:p>
            <a:r>
              <a:rPr lang="en-IN" dirty="0"/>
              <a:t>Assumption: Material models based on a strain energy density function assume a split of the respective function into two parts, </a:t>
            </a:r>
          </a:p>
          <a:p>
            <a:pPr marL="342900" indent="-342900">
              <a:buAutoNum type="arabicPeriod"/>
            </a:pPr>
            <a:r>
              <a:rPr lang="en-IN" dirty="0"/>
              <a:t>The deviatoric, incompressible deformation covers the isochoric change in shape due to the applied load. </a:t>
            </a:r>
          </a:p>
          <a:p>
            <a:pPr marL="342900" indent="-342900">
              <a:buAutoNum type="arabicPeriod"/>
            </a:pPr>
            <a:r>
              <a:rPr lang="en-IN" dirty="0"/>
              <a:t>The volume-changing deformation is dependent on the hydrostatic pressure.</a:t>
            </a:r>
          </a:p>
        </p:txBody>
      </p:sp>
      <p:pic>
        <p:nvPicPr>
          <p:cNvPr id="5" name="Picture 4">
            <a:extLst>
              <a:ext uri="{FF2B5EF4-FFF2-40B4-BE49-F238E27FC236}">
                <a16:creationId xmlns:a16="http://schemas.microsoft.com/office/drawing/2014/main" id="{D75DAB0E-43F4-9832-9E39-C4C77842054F}"/>
              </a:ext>
            </a:extLst>
          </p:cNvPr>
          <p:cNvPicPr>
            <a:picLocks noChangeAspect="1"/>
          </p:cNvPicPr>
          <p:nvPr/>
        </p:nvPicPr>
        <p:blipFill>
          <a:blip r:embed="rId3"/>
          <a:stretch>
            <a:fillRect/>
          </a:stretch>
        </p:blipFill>
        <p:spPr>
          <a:xfrm>
            <a:off x="233313" y="2132568"/>
            <a:ext cx="3717563" cy="3243756"/>
          </a:xfrm>
          <a:prstGeom prst="rect">
            <a:avLst/>
          </a:prstGeom>
        </p:spPr>
      </p:pic>
      <p:pic>
        <p:nvPicPr>
          <p:cNvPr id="7" name="Picture 6">
            <a:extLst>
              <a:ext uri="{FF2B5EF4-FFF2-40B4-BE49-F238E27FC236}">
                <a16:creationId xmlns:a16="http://schemas.microsoft.com/office/drawing/2014/main" id="{45FFDEFA-7641-DB95-C56E-72049257BF71}"/>
              </a:ext>
            </a:extLst>
          </p:cNvPr>
          <p:cNvPicPr>
            <a:picLocks noChangeAspect="1"/>
          </p:cNvPicPr>
          <p:nvPr/>
        </p:nvPicPr>
        <p:blipFill>
          <a:blip r:embed="rId4"/>
          <a:stretch>
            <a:fillRect/>
          </a:stretch>
        </p:blipFill>
        <p:spPr>
          <a:xfrm>
            <a:off x="4132510" y="3662504"/>
            <a:ext cx="5287597" cy="1254263"/>
          </a:xfrm>
          <a:prstGeom prst="rect">
            <a:avLst/>
          </a:prstGeom>
        </p:spPr>
      </p:pic>
      <p:pic>
        <p:nvPicPr>
          <p:cNvPr id="9" name="Picture 8">
            <a:extLst>
              <a:ext uri="{FF2B5EF4-FFF2-40B4-BE49-F238E27FC236}">
                <a16:creationId xmlns:a16="http://schemas.microsoft.com/office/drawing/2014/main" id="{9214BFCE-1D95-8D94-CE68-48E2D15F3216}"/>
              </a:ext>
            </a:extLst>
          </p:cNvPr>
          <p:cNvPicPr>
            <a:picLocks noChangeAspect="1"/>
          </p:cNvPicPr>
          <p:nvPr/>
        </p:nvPicPr>
        <p:blipFill>
          <a:blip r:embed="rId5"/>
          <a:stretch>
            <a:fillRect/>
          </a:stretch>
        </p:blipFill>
        <p:spPr>
          <a:xfrm>
            <a:off x="4132510" y="2408240"/>
            <a:ext cx="8059490" cy="1254264"/>
          </a:xfrm>
          <a:prstGeom prst="rect">
            <a:avLst/>
          </a:prstGeom>
        </p:spPr>
      </p:pic>
      <p:pic>
        <p:nvPicPr>
          <p:cNvPr id="11" name="Picture 10">
            <a:extLst>
              <a:ext uri="{FF2B5EF4-FFF2-40B4-BE49-F238E27FC236}">
                <a16:creationId xmlns:a16="http://schemas.microsoft.com/office/drawing/2014/main" id="{24D6FAA8-4D5C-23B4-4B03-2E9B40C97CD4}"/>
              </a:ext>
            </a:extLst>
          </p:cNvPr>
          <p:cNvPicPr>
            <a:picLocks noChangeAspect="1"/>
          </p:cNvPicPr>
          <p:nvPr/>
        </p:nvPicPr>
        <p:blipFill>
          <a:blip r:embed="rId6"/>
          <a:stretch>
            <a:fillRect/>
          </a:stretch>
        </p:blipFill>
        <p:spPr>
          <a:xfrm>
            <a:off x="233313" y="5529509"/>
            <a:ext cx="11876204" cy="413029"/>
          </a:xfrm>
          <a:prstGeom prst="rect">
            <a:avLst/>
          </a:prstGeom>
        </p:spPr>
      </p:pic>
      <p:sp>
        <p:nvSpPr>
          <p:cNvPr id="13" name="TextBox 12">
            <a:extLst>
              <a:ext uri="{FF2B5EF4-FFF2-40B4-BE49-F238E27FC236}">
                <a16:creationId xmlns:a16="http://schemas.microsoft.com/office/drawing/2014/main" id="{BAE7562D-D081-14C5-092D-B7218ECD010C}"/>
              </a:ext>
            </a:extLst>
          </p:cNvPr>
          <p:cNvSpPr txBox="1"/>
          <p:nvPr/>
        </p:nvSpPr>
        <p:spPr>
          <a:xfrm>
            <a:off x="1289114" y="6106961"/>
            <a:ext cx="8043421" cy="369332"/>
          </a:xfrm>
          <a:prstGeom prst="rect">
            <a:avLst/>
          </a:prstGeom>
          <a:noFill/>
        </p:spPr>
        <p:txBody>
          <a:bodyPr wrap="square">
            <a:spAutoFit/>
          </a:bodyPr>
          <a:lstStyle/>
          <a:p>
            <a:r>
              <a:rPr lang="en-IN" dirty="0"/>
              <a:t>In the present paper, the validity of these assumptions is examined.</a:t>
            </a:r>
          </a:p>
        </p:txBody>
      </p:sp>
    </p:spTree>
    <p:extLst>
      <p:ext uri="{BB962C8B-B14F-4D97-AF65-F5344CB8AC3E}">
        <p14:creationId xmlns:p14="http://schemas.microsoft.com/office/powerpoint/2010/main" val="2989774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77141-EAEC-C9B0-C5BA-F69CA04E76BD}"/>
              </a:ext>
            </a:extLst>
          </p:cNvPr>
          <p:cNvPicPr>
            <a:picLocks noChangeAspect="1"/>
          </p:cNvPicPr>
          <p:nvPr/>
        </p:nvPicPr>
        <p:blipFill>
          <a:blip r:embed="rId2"/>
          <a:stretch>
            <a:fillRect/>
          </a:stretch>
        </p:blipFill>
        <p:spPr>
          <a:xfrm>
            <a:off x="1585597" y="965192"/>
            <a:ext cx="9521994" cy="5380101"/>
          </a:xfrm>
          <a:prstGeom prst="rect">
            <a:avLst/>
          </a:prstGeom>
        </p:spPr>
      </p:pic>
      <p:sp>
        <p:nvSpPr>
          <p:cNvPr id="5" name="TextBox 4">
            <a:extLst>
              <a:ext uri="{FF2B5EF4-FFF2-40B4-BE49-F238E27FC236}">
                <a16:creationId xmlns:a16="http://schemas.microsoft.com/office/drawing/2014/main" id="{EF85EBB4-4342-F9D6-1022-96CC124BA752}"/>
              </a:ext>
            </a:extLst>
          </p:cNvPr>
          <p:cNvSpPr txBox="1"/>
          <p:nvPr/>
        </p:nvSpPr>
        <p:spPr>
          <a:xfrm>
            <a:off x="242740" y="168839"/>
            <a:ext cx="6103854" cy="369332"/>
          </a:xfrm>
          <a:prstGeom prst="rect">
            <a:avLst/>
          </a:prstGeom>
          <a:noFill/>
        </p:spPr>
        <p:txBody>
          <a:bodyPr wrap="square">
            <a:spAutoFit/>
          </a:bodyPr>
          <a:lstStyle/>
          <a:p>
            <a:r>
              <a:rPr lang="en-IN" dirty="0"/>
              <a:t>2.  Test bench</a:t>
            </a:r>
          </a:p>
        </p:txBody>
      </p:sp>
    </p:spTree>
    <p:extLst>
      <p:ext uri="{BB962C8B-B14F-4D97-AF65-F5344CB8AC3E}">
        <p14:creationId xmlns:p14="http://schemas.microsoft.com/office/powerpoint/2010/main" val="844320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292194-5194-0098-F221-9FC8B3F67599}"/>
              </a:ext>
            </a:extLst>
          </p:cNvPr>
          <p:cNvSpPr txBox="1"/>
          <p:nvPr/>
        </p:nvSpPr>
        <p:spPr>
          <a:xfrm>
            <a:off x="280448" y="178266"/>
            <a:ext cx="6103854" cy="369332"/>
          </a:xfrm>
          <a:prstGeom prst="rect">
            <a:avLst/>
          </a:prstGeom>
          <a:noFill/>
        </p:spPr>
        <p:txBody>
          <a:bodyPr wrap="square">
            <a:spAutoFit/>
          </a:bodyPr>
          <a:lstStyle/>
          <a:p>
            <a:r>
              <a:rPr lang="en-IN" dirty="0"/>
              <a:t>3. Results</a:t>
            </a:r>
          </a:p>
        </p:txBody>
      </p:sp>
      <p:sp>
        <p:nvSpPr>
          <p:cNvPr id="5" name="TextBox 4">
            <a:extLst>
              <a:ext uri="{FF2B5EF4-FFF2-40B4-BE49-F238E27FC236}">
                <a16:creationId xmlns:a16="http://schemas.microsoft.com/office/drawing/2014/main" id="{191BD0BA-A94C-799C-934F-173B16A61420}"/>
              </a:ext>
            </a:extLst>
          </p:cNvPr>
          <p:cNvSpPr txBox="1"/>
          <p:nvPr/>
        </p:nvSpPr>
        <p:spPr>
          <a:xfrm>
            <a:off x="1590773" y="521639"/>
            <a:ext cx="10484963" cy="923330"/>
          </a:xfrm>
          <a:prstGeom prst="rect">
            <a:avLst/>
          </a:prstGeom>
          <a:noFill/>
        </p:spPr>
        <p:txBody>
          <a:bodyPr wrap="square">
            <a:spAutoFit/>
          </a:bodyPr>
          <a:lstStyle/>
          <a:p>
            <a:r>
              <a:rPr lang="en-IN" dirty="0"/>
              <a:t>The tests were conducted for a technical NR with a hardness of 56 Shore A.</a:t>
            </a:r>
          </a:p>
          <a:p>
            <a:r>
              <a:rPr lang="en-IN" dirty="0"/>
              <a:t>Test specimens used: 2 mm thickness, cross-sectional area of 16 mm2. </a:t>
            </a:r>
          </a:p>
          <a:p>
            <a:r>
              <a:rPr lang="en-IN" dirty="0"/>
              <a:t>Hydrostatic pressure values = 1, 100, 200, and 300 bar.</a:t>
            </a:r>
          </a:p>
        </p:txBody>
      </p:sp>
      <p:pic>
        <p:nvPicPr>
          <p:cNvPr id="4" name="Picture 3">
            <a:extLst>
              <a:ext uri="{FF2B5EF4-FFF2-40B4-BE49-F238E27FC236}">
                <a16:creationId xmlns:a16="http://schemas.microsoft.com/office/drawing/2014/main" id="{155B2274-52B8-3061-8C6B-6822C8AA8510}"/>
              </a:ext>
            </a:extLst>
          </p:cNvPr>
          <p:cNvPicPr>
            <a:picLocks noChangeAspect="1"/>
          </p:cNvPicPr>
          <p:nvPr/>
        </p:nvPicPr>
        <p:blipFill>
          <a:blip r:embed="rId2"/>
          <a:stretch>
            <a:fillRect/>
          </a:stretch>
        </p:blipFill>
        <p:spPr>
          <a:xfrm>
            <a:off x="0" y="1911769"/>
            <a:ext cx="7031368" cy="3714697"/>
          </a:xfrm>
          <a:prstGeom prst="rect">
            <a:avLst/>
          </a:prstGeom>
        </p:spPr>
      </p:pic>
      <p:sp>
        <p:nvSpPr>
          <p:cNvPr id="7" name="TextBox 6">
            <a:extLst>
              <a:ext uri="{FF2B5EF4-FFF2-40B4-BE49-F238E27FC236}">
                <a16:creationId xmlns:a16="http://schemas.microsoft.com/office/drawing/2014/main" id="{1DB48071-F5C3-DF7C-1E3C-ED68478F4ED0}"/>
              </a:ext>
            </a:extLst>
          </p:cNvPr>
          <p:cNvSpPr txBox="1"/>
          <p:nvPr/>
        </p:nvSpPr>
        <p:spPr>
          <a:xfrm>
            <a:off x="7152589" y="2009237"/>
            <a:ext cx="4352513" cy="2308324"/>
          </a:xfrm>
          <a:prstGeom prst="rect">
            <a:avLst/>
          </a:prstGeom>
          <a:noFill/>
        </p:spPr>
        <p:txBody>
          <a:bodyPr wrap="square">
            <a:spAutoFit/>
          </a:bodyPr>
          <a:lstStyle/>
          <a:p>
            <a:r>
              <a:rPr lang="en-IN" dirty="0"/>
              <a:t>Confirmed the assumption that there </a:t>
            </a:r>
            <a:r>
              <a:rPr lang="en-IN" b="1" dirty="0"/>
              <a:t>is no influence of hydrostatic pressure up to 300 bar </a:t>
            </a:r>
            <a:r>
              <a:rPr lang="en-IN" dirty="0"/>
              <a:t>on the deviatoric behaviour of an NR for </a:t>
            </a:r>
            <a:r>
              <a:rPr lang="en-IN" b="1" dirty="0"/>
              <a:t>stretches up to 80 %.</a:t>
            </a:r>
            <a:r>
              <a:rPr lang="en-IN" dirty="0"/>
              <a:t> </a:t>
            </a:r>
          </a:p>
          <a:p>
            <a:r>
              <a:rPr lang="en-IN" dirty="0"/>
              <a:t>Since the influence of hydrostatic pressure has proved negligible, </a:t>
            </a:r>
            <a:r>
              <a:rPr lang="en-IN" b="1" dirty="0"/>
              <a:t>the split of the strain energy function is valid for the investigated NR.</a:t>
            </a:r>
          </a:p>
        </p:txBody>
      </p:sp>
      <p:sp>
        <p:nvSpPr>
          <p:cNvPr id="9" name="TextBox 8">
            <a:extLst>
              <a:ext uri="{FF2B5EF4-FFF2-40B4-BE49-F238E27FC236}">
                <a16:creationId xmlns:a16="http://schemas.microsoft.com/office/drawing/2014/main" id="{B3A3B8DE-D000-A5DA-13B1-F0238E678595}"/>
              </a:ext>
            </a:extLst>
          </p:cNvPr>
          <p:cNvSpPr txBox="1"/>
          <p:nvPr/>
        </p:nvSpPr>
        <p:spPr>
          <a:xfrm>
            <a:off x="7152589" y="1542437"/>
            <a:ext cx="6103854" cy="369332"/>
          </a:xfrm>
          <a:prstGeom prst="rect">
            <a:avLst/>
          </a:prstGeom>
          <a:noFill/>
        </p:spPr>
        <p:txBody>
          <a:bodyPr wrap="square">
            <a:spAutoFit/>
          </a:bodyPr>
          <a:lstStyle/>
          <a:p>
            <a:r>
              <a:rPr lang="en-IN" dirty="0"/>
              <a:t>3.1 Tensile tests</a:t>
            </a:r>
          </a:p>
        </p:txBody>
      </p:sp>
      <p:pic>
        <p:nvPicPr>
          <p:cNvPr id="11" name="Picture 10">
            <a:extLst>
              <a:ext uri="{FF2B5EF4-FFF2-40B4-BE49-F238E27FC236}">
                <a16:creationId xmlns:a16="http://schemas.microsoft.com/office/drawing/2014/main" id="{64BB200D-642C-3B03-A61F-F1798DACBBFF}"/>
              </a:ext>
            </a:extLst>
          </p:cNvPr>
          <p:cNvPicPr>
            <a:picLocks noChangeAspect="1"/>
          </p:cNvPicPr>
          <p:nvPr/>
        </p:nvPicPr>
        <p:blipFill>
          <a:blip r:embed="rId3"/>
          <a:stretch>
            <a:fillRect/>
          </a:stretch>
        </p:blipFill>
        <p:spPr>
          <a:xfrm>
            <a:off x="7152589" y="5413935"/>
            <a:ext cx="3858690" cy="1209238"/>
          </a:xfrm>
          <a:prstGeom prst="rect">
            <a:avLst/>
          </a:prstGeom>
        </p:spPr>
      </p:pic>
      <p:sp>
        <p:nvSpPr>
          <p:cNvPr id="13" name="TextBox 12">
            <a:extLst>
              <a:ext uri="{FF2B5EF4-FFF2-40B4-BE49-F238E27FC236}">
                <a16:creationId xmlns:a16="http://schemas.microsoft.com/office/drawing/2014/main" id="{EFDC790A-F105-1F60-2F09-F70A144B7943}"/>
              </a:ext>
            </a:extLst>
          </p:cNvPr>
          <p:cNvSpPr txBox="1"/>
          <p:nvPr/>
        </p:nvSpPr>
        <p:spPr>
          <a:xfrm>
            <a:off x="7152589" y="4668750"/>
            <a:ext cx="4612063" cy="646331"/>
          </a:xfrm>
          <a:prstGeom prst="rect">
            <a:avLst/>
          </a:prstGeom>
          <a:noFill/>
        </p:spPr>
        <p:txBody>
          <a:bodyPr wrap="square">
            <a:spAutoFit/>
          </a:bodyPr>
          <a:lstStyle/>
          <a:p>
            <a:r>
              <a:rPr lang="en-IN" dirty="0"/>
              <a:t>This enables the determination of the Cauchy stress as follows:</a:t>
            </a:r>
          </a:p>
        </p:txBody>
      </p:sp>
    </p:spTree>
    <p:extLst>
      <p:ext uri="{BB962C8B-B14F-4D97-AF65-F5344CB8AC3E}">
        <p14:creationId xmlns:p14="http://schemas.microsoft.com/office/powerpoint/2010/main" val="2432935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9B4291-6B8A-1FB5-EDF0-06F55BF13242}"/>
              </a:ext>
            </a:extLst>
          </p:cNvPr>
          <p:cNvSpPr txBox="1"/>
          <p:nvPr/>
        </p:nvSpPr>
        <p:spPr>
          <a:xfrm>
            <a:off x="261594" y="225401"/>
            <a:ext cx="6103854" cy="369332"/>
          </a:xfrm>
          <a:prstGeom prst="rect">
            <a:avLst/>
          </a:prstGeom>
          <a:noFill/>
        </p:spPr>
        <p:txBody>
          <a:bodyPr wrap="square">
            <a:spAutoFit/>
          </a:bodyPr>
          <a:lstStyle/>
          <a:p>
            <a:r>
              <a:rPr lang="en-IN" dirty="0"/>
              <a:t>3.2 Hydrostatic compression tests</a:t>
            </a:r>
          </a:p>
        </p:txBody>
      </p:sp>
      <p:sp>
        <p:nvSpPr>
          <p:cNvPr id="5" name="TextBox 4">
            <a:extLst>
              <a:ext uri="{FF2B5EF4-FFF2-40B4-BE49-F238E27FC236}">
                <a16:creationId xmlns:a16="http://schemas.microsoft.com/office/drawing/2014/main" id="{D5D6A9C1-6EB0-7B53-A9E7-EF9603AAB502}"/>
              </a:ext>
            </a:extLst>
          </p:cNvPr>
          <p:cNvSpPr txBox="1"/>
          <p:nvPr/>
        </p:nvSpPr>
        <p:spPr>
          <a:xfrm>
            <a:off x="1567992" y="561823"/>
            <a:ext cx="7359192" cy="369332"/>
          </a:xfrm>
          <a:prstGeom prst="rect">
            <a:avLst/>
          </a:prstGeom>
          <a:noFill/>
        </p:spPr>
        <p:txBody>
          <a:bodyPr wrap="square">
            <a:spAutoFit/>
          </a:bodyPr>
          <a:lstStyle/>
          <a:p>
            <a:r>
              <a:rPr lang="en-IN" dirty="0"/>
              <a:t>where λ1 = λ2 = λ3 &lt; 1, in the previous Cauchy stress calculation.</a:t>
            </a:r>
          </a:p>
        </p:txBody>
      </p:sp>
      <p:sp>
        <p:nvSpPr>
          <p:cNvPr id="7" name="TextBox 6">
            <a:extLst>
              <a:ext uri="{FF2B5EF4-FFF2-40B4-BE49-F238E27FC236}">
                <a16:creationId xmlns:a16="http://schemas.microsoft.com/office/drawing/2014/main" id="{2BE525B8-8E37-ADE0-7653-8F49DC69DEEB}"/>
              </a:ext>
            </a:extLst>
          </p:cNvPr>
          <p:cNvSpPr txBox="1"/>
          <p:nvPr/>
        </p:nvSpPr>
        <p:spPr>
          <a:xfrm>
            <a:off x="1567992" y="890862"/>
            <a:ext cx="10598084" cy="369332"/>
          </a:xfrm>
          <a:prstGeom prst="rect">
            <a:avLst/>
          </a:prstGeom>
          <a:noFill/>
        </p:spPr>
        <p:txBody>
          <a:bodyPr wrap="square">
            <a:spAutoFit/>
          </a:bodyPr>
          <a:lstStyle/>
          <a:p>
            <a:r>
              <a:rPr lang="en-IN" dirty="0"/>
              <a:t>The specimen is cylindrically shaped with a length of 100 mm and a diameter of 18 mm.</a:t>
            </a:r>
          </a:p>
        </p:txBody>
      </p:sp>
      <p:pic>
        <p:nvPicPr>
          <p:cNvPr id="11" name="Picture 10">
            <a:extLst>
              <a:ext uri="{FF2B5EF4-FFF2-40B4-BE49-F238E27FC236}">
                <a16:creationId xmlns:a16="http://schemas.microsoft.com/office/drawing/2014/main" id="{43DDFB9C-0484-3FB7-8314-6E341B82E169}"/>
              </a:ext>
            </a:extLst>
          </p:cNvPr>
          <p:cNvPicPr>
            <a:picLocks noChangeAspect="1"/>
          </p:cNvPicPr>
          <p:nvPr/>
        </p:nvPicPr>
        <p:blipFill>
          <a:blip r:embed="rId2"/>
          <a:stretch>
            <a:fillRect/>
          </a:stretch>
        </p:blipFill>
        <p:spPr>
          <a:xfrm>
            <a:off x="7153936" y="2878205"/>
            <a:ext cx="3705742" cy="1009791"/>
          </a:xfrm>
          <a:prstGeom prst="rect">
            <a:avLst/>
          </a:prstGeom>
        </p:spPr>
      </p:pic>
      <p:sp>
        <p:nvSpPr>
          <p:cNvPr id="13" name="TextBox 12">
            <a:extLst>
              <a:ext uri="{FF2B5EF4-FFF2-40B4-BE49-F238E27FC236}">
                <a16:creationId xmlns:a16="http://schemas.microsoft.com/office/drawing/2014/main" id="{21ADC25F-B6E0-793E-21D0-2EC8595CAC60}"/>
              </a:ext>
            </a:extLst>
          </p:cNvPr>
          <p:cNvSpPr txBox="1"/>
          <p:nvPr/>
        </p:nvSpPr>
        <p:spPr>
          <a:xfrm>
            <a:off x="6702459" y="1835312"/>
            <a:ext cx="5118753" cy="923330"/>
          </a:xfrm>
          <a:prstGeom prst="rect">
            <a:avLst/>
          </a:prstGeom>
          <a:noFill/>
        </p:spPr>
        <p:txBody>
          <a:bodyPr wrap="square">
            <a:spAutoFit/>
          </a:bodyPr>
          <a:lstStyle/>
          <a:p>
            <a:r>
              <a:rPr lang="en-IN" dirty="0"/>
              <a:t>Due to the low pressure values, this results in an approximated bulk modulus, which corresponds to the initial value of the gradient, of</a:t>
            </a:r>
          </a:p>
        </p:txBody>
      </p:sp>
      <p:sp>
        <p:nvSpPr>
          <p:cNvPr id="15" name="TextBox 14">
            <a:extLst>
              <a:ext uri="{FF2B5EF4-FFF2-40B4-BE49-F238E27FC236}">
                <a16:creationId xmlns:a16="http://schemas.microsoft.com/office/drawing/2014/main" id="{77615774-08C3-91B8-4A82-8F8640EAA743}"/>
              </a:ext>
            </a:extLst>
          </p:cNvPr>
          <p:cNvSpPr txBox="1"/>
          <p:nvPr/>
        </p:nvSpPr>
        <p:spPr>
          <a:xfrm>
            <a:off x="481944" y="1260194"/>
            <a:ext cx="11767008" cy="369332"/>
          </a:xfrm>
          <a:prstGeom prst="rect">
            <a:avLst/>
          </a:prstGeom>
          <a:noFill/>
        </p:spPr>
        <p:txBody>
          <a:bodyPr wrap="square">
            <a:spAutoFit/>
          </a:bodyPr>
          <a:lstStyle/>
          <a:p>
            <a:r>
              <a:rPr lang="en-IN" dirty="0"/>
              <a:t>The bulk modulus of the tested rubber specimen corresponds to the slope of the displayed graph.</a:t>
            </a:r>
          </a:p>
        </p:txBody>
      </p:sp>
      <p:pic>
        <p:nvPicPr>
          <p:cNvPr id="17" name="Picture 16">
            <a:extLst>
              <a:ext uri="{FF2B5EF4-FFF2-40B4-BE49-F238E27FC236}">
                <a16:creationId xmlns:a16="http://schemas.microsoft.com/office/drawing/2014/main" id="{AAAE8D02-2809-868F-F718-4729E70E4821}"/>
              </a:ext>
            </a:extLst>
          </p:cNvPr>
          <p:cNvPicPr>
            <a:picLocks noChangeAspect="1"/>
          </p:cNvPicPr>
          <p:nvPr/>
        </p:nvPicPr>
        <p:blipFill>
          <a:blip r:embed="rId3"/>
          <a:stretch>
            <a:fillRect/>
          </a:stretch>
        </p:blipFill>
        <p:spPr>
          <a:xfrm>
            <a:off x="370788" y="1798409"/>
            <a:ext cx="5876826" cy="2992917"/>
          </a:xfrm>
          <a:prstGeom prst="rect">
            <a:avLst/>
          </a:prstGeom>
        </p:spPr>
      </p:pic>
      <p:sp>
        <p:nvSpPr>
          <p:cNvPr id="19" name="TextBox 18">
            <a:extLst>
              <a:ext uri="{FF2B5EF4-FFF2-40B4-BE49-F238E27FC236}">
                <a16:creationId xmlns:a16="http://schemas.microsoft.com/office/drawing/2014/main" id="{D7932655-6DF0-6BAB-CDA3-0BA2EABD766C}"/>
              </a:ext>
            </a:extLst>
          </p:cNvPr>
          <p:cNvSpPr txBox="1"/>
          <p:nvPr/>
        </p:nvSpPr>
        <p:spPr>
          <a:xfrm>
            <a:off x="1319753" y="4878273"/>
            <a:ext cx="4927861" cy="1754326"/>
          </a:xfrm>
          <a:prstGeom prst="rect">
            <a:avLst/>
          </a:prstGeom>
          <a:noFill/>
        </p:spPr>
        <p:txBody>
          <a:bodyPr wrap="square">
            <a:spAutoFit/>
          </a:bodyPr>
          <a:lstStyle/>
          <a:p>
            <a:r>
              <a:rPr lang="en-IN" dirty="0"/>
              <a:t>Thus, the bulk modulus is an important feature to influence the outcome quality of FE simulations, especially for rubber components that </a:t>
            </a:r>
            <a:r>
              <a:rPr lang="en-IN" b="1" dirty="0"/>
              <a:t>are partially or completely exposed to hydrostatic pressure</a:t>
            </a:r>
            <a:r>
              <a:rPr lang="en-IN" dirty="0"/>
              <a:t>.</a:t>
            </a:r>
          </a:p>
        </p:txBody>
      </p:sp>
      <p:sp>
        <p:nvSpPr>
          <p:cNvPr id="21" name="TextBox 20">
            <a:extLst>
              <a:ext uri="{FF2B5EF4-FFF2-40B4-BE49-F238E27FC236}">
                <a16:creationId xmlns:a16="http://schemas.microsoft.com/office/drawing/2014/main" id="{6BE1EF1D-2247-1900-FF5B-48B2AD8B1C8E}"/>
              </a:ext>
            </a:extLst>
          </p:cNvPr>
          <p:cNvSpPr txBox="1"/>
          <p:nvPr/>
        </p:nvSpPr>
        <p:spPr>
          <a:xfrm>
            <a:off x="6702458" y="4007559"/>
            <a:ext cx="5118753" cy="2031325"/>
          </a:xfrm>
          <a:prstGeom prst="rect">
            <a:avLst/>
          </a:prstGeom>
          <a:noFill/>
        </p:spPr>
        <p:txBody>
          <a:bodyPr wrap="square">
            <a:spAutoFit/>
          </a:bodyPr>
          <a:lstStyle/>
          <a:p>
            <a:r>
              <a:rPr lang="en-IN" dirty="0"/>
              <a:t>Several further tests using other types of rubber and shore hardness show the same effect: </a:t>
            </a:r>
          </a:p>
          <a:p>
            <a:r>
              <a:rPr lang="en-IN" b="1" dirty="0"/>
              <a:t>a slight increase in curvature followed by a nearly linear relationship between volume change and hydrostatic pressure for higher volume ratios</a:t>
            </a:r>
            <a:r>
              <a:rPr lang="en-IN" dirty="0"/>
              <a:t>. There is an increase in the bulk modulus of about one order of magnitude. </a:t>
            </a:r>
          </a:p>
        </p:txBody>
      </p:sp>
    </p:spTree>
    <p:extLst>
      <p:ext uri="{BB962C8B-B14F-4D97-AF65-F5344CB8AC3E}">
        <p14:creationId xmlns:p14="http://schemas.microsoft.com/office/powerpoint/2010/main" val="223028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621411" y="1080332"/>
            <a:ext cx="10350630" cy="5335435"/>
          </a:xfrm>
          <a:prstGeom prst="rect">
            <a:avLst/>
          </a:prstGeom>
        </p:spPr>
        <p:txBody>
          <a:bodyPr wrap="square" lIns="0" tIns="0" rIns="0" bIns="0" rtlCol="0" anchor="t">
            <a:spAutoFit/>
          </a:bodyPr>
          <a:lstStyle/>
          <a:p>
            <a:pPr>
              <a:lnSpc>
                <a:spcPts val="2987"/>
              </a:lnSpc>
              <a:spcBef>
                <a:spcPct val="0"/>
              </a:spcBef>
            </a:pPr>
            <a:r>
              <a:rPr lang="en-US" sz="1600" spc="85" dirty="0">
                <a:solidFill>
                  <a:srgbClr val="000000"/>
                </a:solidFill>
                <a:ea typeface="Didact Gothic"/>
                <a:cs typeface="Didact Gothic"/>
                <a:sym typeface="Didact Gothic"/>
              </a:rPr>
              <a:t>Elastomeric materials (e.g., rubbers) exhibit rate-dependent mechanical behavior:</a:t>
            </a:r>
          </a:p>
          <a:p>
            <a:pPr marL="460610" lvl="1" indent="-230305">
              <a:lnSpc>
                <a:spcPts val="2987"/>
              </a:lnSpc>
              <a:spcBef>
                <a:spcPct val="0"/>
              </a:spcBef>
              <a:buFont typeface="Arial"/>
              <a:buChar char="•"/>
            </a:pPr>
            <a:r>
              <a:rPr lang="en-US" sz="1600" spc="85" dirty="0">
                <a:solidFill>
                  <a:srgbClr val="000000"/>
                </a:solidFill>
                <a:ea typeface="Didact Gothic"/>
                <a:cs typeface="Didact Gothic"/>
                <a:sym typeface="Didact Gothic"/>
              </a:rPr>
              <a:t>Significant </a:t>
            </a:r>
            <a:r>
              <a:rPr lang="en-US" sz="1600" b="1" u="sng" spc="85" dirty="0">
                <a:solidFill>
                  <a:srgbClr val="000000"/>
                </a:solidFill>
                <a:ea typeface="Didact Gothic"/>
                <a:cs typeface="Didact Gothic"/>
                <a:sym typeface="Didact Gothic"/>
              </a:rPr>
              <a:t>hysteresis</a:t>
            </a:r>
            <a:r>
              <a:rPr lang="en-US" sz="1600" b="1" spc="85" dirty="0">
                <a:solidFill>
                  <a:srgbClr val="000000"/>
                </a:solidFill>
                <a:ea typeface="Didact Gothic"/>
                <a:cs typeface="Didact Gothic"/>
                <a:sym typeface="Didact Gothic"/>
              </a:rPr>
              <a:t> </a:t>
            </a:r>
            <a:r>
              <a:rPr lang="en-US" sz="1600" spc="85" dirty="0">
                <a:solidFill>
                  <a:srgbClr val="000000"/>
                </a:solidFill>
                <a:ea typeface="Didact Gothic"/>
                <a:cs typeface="Didact Gothic"/>
                <a:sym typeface="Didact Gothic"/>
              </a:rPr>
              <a:t>during cyclic loading</a:t>
            </a:r>
          </a:p>
          <a:p>
            <a:pPr marL="460610" lvl="1" indent="-230305">
              <a:lnSpc>
                <a:spcPts val="2987"/>
              </a:lnSpc>
              <a:spcBef>
                <a:spcPct val="0"/>
              </a:spcBef>
              <a:buFont typeface="Arial"/>
              <a:buChar char="•"/>
            </a:pPr>
            <a:r>
              <a:rPr lang="en-US" sz="1600" spc="85" dirty="0">
                <a:solidFill>
                  <a:srgbClr val="000000"/>
                </a:solidFill>
                <a:ea typeface="Didact Gothic"/>
                <a:cs typeface="Didact Gothic"/>
                <a:sym typeface="Didact Gothic"/>
              </a:rPr>
              <a:t>Noteworthy </a:t>
            </a:r>
            <a:r>
              <a:rPr lang="en-US" sz="1600" b="1" u="sng" spc="85" dirty="0">
                <a:solidFill>
                  <a:srgbClr val="000000"/>
                </a:solidFill>
                <a:ea typeface="Didact Gothic"/>
                <a:cs typeface="Didact Gothic"/>
                <a:sym typeface="Didact Gothic"/>
              </a:rPr>
              <a:t>time-dependent</a:t>
            </a:r>
            <a:r>
              <a:rPr lang="en-US" sz="1600" b="1" spc="85" dirty="0">
                <a:solidFill>
                  <a:srgbClr val="000000"/>
                </a:solidFill>
                <a:ea typeface="Didact Gothic"/>
                <a:cs typeface="Didact Gothic"/>
                <a:sym typeface="Didact Gothic"/>
              </a:rPr>
              <a:t> </a:t>
            </a:r>
            <a:r>
              <a:rPr lang="en-US" sz="1600" spc="85" dirty="0">
                <a:solidFill>
                  <a:srgbClr val="000000"/>
                </a:solidFill>
                <a:ea typeface="Didact Gothic"/>
                <a:cs typeface="Didact Gothic"/>
                <a:sym typeface="Didact Gothic"/>
              </a:rPr>
              <a:t>effects</a:t>
            </a:r>
          </a:p>
          <a:p>
            <a:pPr>
              <a:lnSpc>
                <a:spcPts val="2987"/>
              </a:lnSpc>
              <a:spcBef>
                <a:spcPct val="0"/>
              </a:spcBef>
            </a:pPr>
            <a:r>
              <a:rPr lang="en-US" sz="1600" spc="85" dirty="0">
                <a:solidFill>
                  <a:srgbClr val="000000"/>
                </a:solidFill>
                <a:ea typeface="Didact Gothic"/>
                <a:cs typeface="Didact Gothic"/>
                <a:sym typeface="Didact Gothic"/>
              </a:rPr>
              <a:t>Key Issues in Existing Models</a:t>
            </a:r>
          </a:p>
          <a:p>
            <a:pPr marL="460610" lvl="1" indent="-230305">
              <a:lnSpc>
                <a:spcPts val="2987"/>
              </a:lnSpc>
              <a:spcBef>
                <a:spcPct val="0"/>
              </a:spcBef>
              <a:buFont typeface="Arial"/>
              <a:buChar char="•"/>
            </a:pPr>
            <a:r>
              <a:rPr lang="en-US" sz="1600" spc="85" dirty="0">
                <a:solidFill>
                  <a:srgbClr val="000000"/>
                </a:solidFill>
                <a:ea typeface="Didact Gothic"/>
                <a:cs typeface="Didact Gothic"/>
                <a:sym typeface="Didact Gothic"/>
              </a:rPr>
              <a:t>Few models quantify the complex time-dependent and hysteretic responses</a:t>
            </a:r>
          </a:p>
          <a:p>
            <a:pPr marL="921220" lvl="2" indent="-307073">
              <a:lnSpc>
                <a:spcPts val="2987"/>
              </a:lnSpc>
              <a:spcBef>
                <a:spcPct val="0"/>
              </a:spcBef>
              <a:buFont typeface="Arial"/>
              <a:buChar char="⚬"/>
            </a:pPr>
            <a:r>
              <a:rPr lang="en-US" sz="1600" b="1" u="sng" spc="85" dirty="0">
                <a:solidFill>
                  <a:srgbClr val="000000"/>
                </a:solidFill>
                <a:ea typeface="Didact Gothic"/>
                <a:cs typeface="Didact Gothic"/>
                <a:sym typeface="Didact Gothic"/>
              </a:rPr>
              <a:t>Equilibrium model</a:t>
            </a:r>
            <a:r>
              <a:rPr lang="en-US" sz="1600" b="1" spc="85" dirty="0">
                <a:solidFill>
                  <a:srgbClr val="000000"/>
                </a:solidFill>
                <a:ea typeface="Didact Gothic"/>
                <a:cs typeface="Didact Gothic"/>
                <a:sym typeface="Didact Gothic"/>
              </a:rPr>
              <a:t>s</a:t>
            </a:r>
            <a:r>
              <a:rPr lang="en-US" sz="1600" spc="85" dirty="0">
                <a:solidFill>
                  <a:srgbClr val="000000"/>
                </a:solidFill>
                <a:ea typeface="Didact Gothic"/>
                <a:cs typeface="Didact Gothic"/>
                <a:sym typeface="Didact Gothic"/>
              </a:rPr>
              <a:t>: Primarily predict behavior under infinitely slow loading (classic rubber elasticity)</a:t>
            </a:r>
          </a:p>
          <a:p>
            <a:pPr marL="921220" lvl="2" indent="-307073">
              <a:lnSpc>
                <a:spcPts val="2987"/>
              </a:lnSpc>
              <a:spcBef>
                <a:spcPct val="0"/>
              </a:spcBef>
              <a:buFont typeface="Arial"/>
              <a:buChar char="⚬"/>
            </a:pPr>
            <a:r>
              <a:rPr lang="en-US" sz="1600" b="1" u="sng" spc="85" dirty="0">
                <a:solidFill>
                  <a:srgbClr val="000000"/>
                </a:solidFill>
                <a:ea typeface="Didact Gothic"/>
                <a:cs typeface="Didact Gothic"/>
                <a:sym typeface="Didact Gothic"/>
              </a:rPr>
              <a:t>Time-dependent models</a:t>
            </a:r>
            <a:r>
              <a:rPr lang="en-US" sz="1600" spc="85" dirty="0">
                <a:solidFill>
                  <a:srgbClr val="000000"/>
                </a:solidFill>
                <a:ea typeface="Didact Gothic"/>
                <a:cs typeface="Didact Gothic"/>
                <a:sym typeface="Didact Gothic"/>
              </a:rPr>
              <a:t>: Scarce and often unable to capture the full spectrum of observed behaviors. Because parameters are typically not directly linked to physical structure, these models may perform poorly when applied to new conditions or materials</a:t>
            </a:r>
          </a:p>
          <a:p>
            <a:pPr>
              <a:lnSpc>
                <a:spcPts val="2987"/>
              </a:lnSpc>
              <a:spcBef>
                <a:spcPct val="0"/>
              </a:spcBef>
            </a:pPr>
            <a:r>
              <a:rPr lang="en-US" sz="1600" spc="85" dirty="0">
                <a:solidFill>
                  <a:srgbClr val="000000"/>
                </a:solidFill>
                <a:ea typeface="Didact Gothic"/>
                <a:cs typeface="Didact Gothic"/>
                <a:sym typeface="Didact Gothic"/>
              </a:rPr>
              <a:t>Aims of the Study</a:t>
            </a:r>
          </a:p>
          <a:p>
            <a:pPr marL="460610" lvl="1" indent="-230305">
              <a:lnSpc>
                <a:spcPts val="2987"/>
              </a:lnSpc>
              <a:spcBef>
                <a:spcPct val="0"/>
              </a:spcBef>
              <a:buFont typeface="Arial"/>
              <a:buChar char="•"/>
            </a:pPr>
            <a:r>
              <a:rPr lang="en-US" sz="1600" spc="85" dirty="0">
                <a:solidFill>
                  <a:srgbClr val="000000"/>
                </a:solidFill>
                <a:ea typeface="Didact Gothic"/>
                <a:cs typeface="Didact Gothic"/>
                <a:sym typeface="Didact Gothic"/>
              </a:rPr>
              <a:t>Experimental Investigation: Examine </a:t>
            </a:r>
            <a:r>
              <a:rPr lang="en-US" sz="1600" b="1" u="sng" spc="85" dirty="0">
                <a:solidFill>
                  <a:srgbClr val="000000"/>
                </a:solidFill>
                <a:ea typeface="Didact Gothic"/>
                <a:cs typeface="Didact Gothic"/>
                <a:sym typeface="Didact Gothic"/>
              </a:rPr>
              <a:t>carbon black filled Chloroprene rubber </a:t>
            </a:r>
            <a:r>
              <a:rPr lang="en-US" sz="1600" spc="85" dirty="0">
                <a:solidFill>
                  <a:srgbClr val="000000"/>
                </a:solidFill>
                <a:ea typeface="Didact Gothic"/>
                <a:cs typeface="Didact Gothic"/>
                <a:sym typeface="Didact Gothic"/>
              </a:rPr>
              <a:t>under various loading and strain-rate histories</a:t>
            </a:r>
          </a:p>
        </p:txBody>
      </p:sp>
      <p:sp>
        <p:nvSpPr>
          <p:cNvPr id="5" name="TextBox 5"/>
          <p:cNvSpPr txBox="1"/>
          <p:nvPr/>
        </p:nvSpPr>
        <p:spPr>
          <a:xfrm>
            <a:off x="3424681" y="119669"/>
            <a:ext cx="5342638" cy="838115"/>
          </a:xfrm>
          <a:prstGeom prst="rect">
            <a:avLst/>
          </a:prstGeom>
        </p:spPr>
        <p:txBody>
          <a:bodyPr lIns="0" tIns="0" rIns="0" bIns="0" rtlCol="0" anchor="ctr">
            <a:spAutoFit/>
          </a:bodyPr>
          <a:lstStyle/>
          <a:p>
            <a:pPr algn="ctr">
              <a:lnSpc>
                <a:spcPts val="7527"/>
              </a:lnSpc>
              <a:spcBef>
                <a:spcPct val="0"/>
              </a:spcBef>
            </a:pPr>
            <a:r>
              <a:rPr lang="en-US" sz="4000" spc="-134" dirty="0">
                <a:solidFill>
                  <a:srgbClr val="3D3D3D"/>
                </a:solidFill>
                <a:latin typeface="+mj-lt"/>
                <a:ea typeface="Cardo"/>
                <a:cs typeface="Cardo"/>
                <a:sym typeface="Cardo"/>
              </a:rPr>
              <a:t>Introduction</a:t>
            </a:r>
          </a:p>
        </p:txBody>
      </p:sp>
    </p:spTree>
    <p:extLst>
      <p:ext uri="{BB962C8B-B14F-4D97-AF65-F5344CB8AC3E}">
        <p14:creationId xmlns:p14="http://schemas.microsoft.com/office/powerpoint/2010/main" val="1797715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326BED-FAC6-BF0D-1860-8836909AC016}"/>
              </a:ext>
            </a:extLst>
          </p:cNvPr>
          <p:cNvSpPr txBox="1"/>
          <p:nvPr/>
        </p:nvSpPr>
        <p:spPr>
          <a:xfrm>
            <a:off x="5908250" y="255864"/>
            <a:ext cx="6103854" cy="1477328"/>
          </a:xfrm>
          <a:prstGeom prst="rect">
            <a:avLst/>
          </a:prstGeom>
          <a:noFill/>
        </p:spPr>
        <p:txBody>
          <a:bodyPr wrap="square">
            <a:spAutoFit/>
          </a:bodyPr>
          <a:lstStyle/>
          <a:p>
            <a:r>
              <a:rPr lang="en-IN" dirty="0"/>
              <a:t>Since in the hydrostatic compression test only very small uniform strains occur, in contrast to mechanical tests (e.g., uniaxial tensile testing), the material behaviour under hydrostatic compression enables the approximation of the Poisson ratio (see Fig. 8) according to </a:t>
            </a:r>
            <a:r>
              <a:rPr lang="en-IN" dirty="0" err="1"/>
              <a:t>Krevelen</a:t>
            </a:r>
            <a:r>
              <a:rPr lang="en-IN" dirty="0"/>
              <a:t> as follows:</a:t>
            </a:r>
          </a:p>
        </p:txBody>
      </p:sp>
      <p:pic>
        <p:nvPicPr>
          <p:cNvPr id="5" name="Picture 4">
            <a:extLst>
              <a:ext uri="{FF2B5EF4-FFF2-40B4-BE49-F238E27FC236}">
                <a16:creationId xmlns:a16="http://schemas.microsoft.com/office/drawing/2014/main" id="{B6DE96B2-6CEF-601F-9188-4D39AE705458}"/>
              </a:ext>
            </a:extLst>
          </p:cNvPr>
          <p:cNvPicPr>
            <a:picLocks noChangeAspect="1"/>
          </p:cNvPicPr>
          <p:nvPr/>
        </p:nvPicPr>
        <p:blipFill>
          <a:blip r:embed="rId2"/>
          <a:srcRect l="32645" b="9282"/>
          <a:stretch>
            <a:fillRect/>
          </a:stretch>
        </p:blipFill>
        <p:spPr>
          <a:xfrm>
            <a:off x="292231" y="255864"/>
            <a:ext cx="5357882" cy="3364029"/>
          </a:xfrm>
          <a:prstGeom prst="rect">
            <a:avLst/>
          </a:prstGeom>
        </p:spPr>
      </p:pic>
      <p:pic>
        <p:nvPicPr>
          <p:cNvPr id="7" name="Picture 6">
            <a:extLst>
              <a:ext uri="{FF2B5EF4-FFF2-40B4-BE49-F238E27FC236}">
                <a16:creationId xmlns:a16="http://schemas.microsoft.com/office/drawing/2014/main" id="{547CDB54-7161-D1B2-276B-1347A764E906}"/>
              </a:ext>
            </a:extLst>
          </p:cNvPr>
          <p:cNvPicPr>
            <a:picLocks noChangeAspect="1"/>
          </p:cNvPicPr>
          <p:nvPr/>
        </p:nvPicPr>
        <p:blipFill>
          <a:blip r:embed="rId3"/>
          <a:srcRect r="4524" b="3644"/>
          <a:stretch>
            <a:fillRect/>
          </a:stretch>
        </p:blipFill>
        <p:spPr>
          <a:xfrm>
            <a:off x="292231" y="3619893"/>
            <a:ext cx="5357882" cy="249245"/>
          </a:xfrm>
          <a:prstGeom prst="rect">
            <a:avLst/>
          </a:prstGeom>
        </p:spPr>
      </p:pic>
      <p:pic>
        <p:nvPicPr>
          <p:cNvPr id="9" name="Picture 8">
            <a:extLst>
              <a:ext uri="{FF2B5EF4-FFF2-40B4-BE49-F238E27FC236}">
                <a16:creationId xmlns:a16="http://schemas.microsoft.com/office/drawing/2014/main" id="{B1C60316-FE4E-5A03-F747-88AA608EDB35}"/>
              </a:ext>
            </a:extLst>
          </p:cNvPr>
          <p:cNvPicPr>
            <a:picLocks noChangeAspect="1"/>
          </p:cNvPicPr>
          <p:nvPr/>
        </p:nvPicPr>
        <p:blipFill>
          <a:blip r:embed="rId4"/>
          <a:stretch>
            <a:fillRect/>
          </a:stretch>
        </p:blipFill>
        <p:spPr>
          <a:xfrm>
            <a:off x="7960987" y="1928451"/>
            <a:ext cx="1710914" cy="1003218"/>
          </a:xfrm>
          <a:prstGeom prst="rect">
            <a:avLst/>
          </a:prstGeom>
        </p:spPr>
      </p:pic>
      <p:sp>
        <p:nvSpPr>
          <p:cNvPr id="11" name="TextBox 10">
            <a:extLst>
              <a:ext uri="{FF2B5EF4-FFF2-40B4-BE49-F238E27FC236}">
                <a16:creationId xmlns:a16="http://schemas.microsoft.com/office/drawing/2014/main" id="{27B256FD-2C78-75AB-FBCC-5A6DFC57D41F}"/>
              </a:ext>
            </a:extLst>
          </p:cNvPr>
          <p:cNvSpPr txBox="1"/>
          <p:nvPr/>
        </p:nvSpPr>
        <p:spPr>
          <a:xfrm>
            <a:off x="5852867" y="2967335"/>
            <a:ext cx="6214620" cy="923330"/>
          </a:xfrm>
          <a:prstGeom prst="rect">
            <a:avLst/>
          </a:prstGeom>
          <a:noFill/>
        </p:spPr>
        <p:txBody>
          <a:bodyPr wrap="square">
            <a:spAutoFit/>
          </a:bodyPr>
          <a:lstStyle/>
          <a:p>
            <a:r>
              <a:rPr lang="en-IN" dirty="0"/>
              <a:t>For hydrostatic pressure values greater than 4 MPa, the Poisson ratio is </a:t>
            </a:r>
            <a:r>
              <a:rPr lang="en-IN" b="1" dirty="0"/>
              <a:t>nearly constant at 0.49992</a:t>
            </a:r>
            <a:r>
              <a:rPr lang="en-IN" dirty="0"/>
              <a:t>, which again clearly indicates the </a:t>
            </a:r>
            <a:r>
              <a:rPr lang="en-IN" b="1" dirty="0"/>
              <a:t>compressibility of the rubber component</a:t>
            </a:r>
            <a:r>
              <a:rPr lang="en-IN" dirty="0"/>
              <a:t>.</a:t>
            </a:r>
          </a:p>
        </p:txBody>
      </p:sp>
      <p:sp>
        <p:nvSpPr>
          <p:cNvPr id="13" name="TextBox 12">
            <a:extLst>
              <a:ext uri="{FF2B5EF4-FFF2-40B4-BE49-F238E27FC236}">
                <a16:creationId xmlns:a16="http://schemas.microsoft.com/office/drawing/2014/main" id="{A06992FE-114F-BB10-E7EA-69768864E85B}"/>
              </a:ext>
            </a:extLst>
          </p:cNvPr>
          <p:cNvSpPr txBox="1"/>
          <p:nvPr/>
        </p:nvSpPr>
        <p:spPr>
          <a:xfrm>
            <a:off x="292231" y="4033829"/>
            <a:ext cx="6103854" cy="369332"/>
          </a:xfrm>
          <a:prstGeom prst="rect">
            <a:avLst/>
          </a:prstGeom>
          <a:noFill/>
        </p:spPr>
        <p:txBody>
          <a:bodyPr wrap="square">
            <a:spAutoFit/>
          </a:bodyPr>
          <a:lstStyle/>
          <a:p>
            <a:r>
              <a:rPr lang="en-IN" dirty="0"/>
              <a:t>3.3 Comparison of test results with FE simulations</a:t>
            </a:r>
          </a:p>
        </p:txBody>
      </p:sp>
      <p:pic>
        <p:nvPicPr>
          <p:cNvPr id="15" name="Picture 14">
            <a:extLst>
              <a:ext uri="{FF2B5EF4-FFF2-40B4-BE49-F238E27FC236}">
                <a16:creationId xmlns:a16="http://schemas.microsoft.com/office/drawing/2014/main" id="{25F1B129-688F-CCA0-C84E-B87EF950E839}"/>
              </a:ext>
            </a:extLst>
          </p:cNvPr>
          <p:cNvPicPr>
            <a:picLocks noChangeAspect="1"/>
          </p:cNvPicPr>
          <p:nvPr/>
        </p:nvPicPr>
        <p:blipFill>
          <a:blip r:embed="rId5"/>
          <a:stretch>
            <a:fillRect/>
          </a:stretch>
        </p:blipFill>
        <p:spPr>
          <a:xfrm>
            <a:off x="292231" y="4403161"/>
            <a:ext cx="7494309" cy="1166377"/>
          </a:xfrm>
          <a:prstGeom prst="rect">
            <a:avLst/>
          </a:prstGeom>
        </p:spPr>
      </p:pic>
      <p:pic>
        <p:nvPicPr>
          <p:cNvPr id="17" name="Picture 16">
            <a:extLst>
              <a:ext uri="{FF2B5EF4-FFF2-40B4-BE49-F238E27FC236}">
                <a16:creationId xmlns:a16="http://schemas.microsoft.com/office/drawing/2014/main" id="{400EF582-102D-CAF8-22D7-FAB1E2FC23FB}"/>
              </a:ext>
            </a:extLst>
          </p:cNvPr>
          <p:cNvPicPr>
            <a:picLocks noChangeAspect="1"/>
          </p:cNvPicPr>
          <p:nvPr/>
        </p:nvPicPr>
        <p:blipFill>
          <a:blip r:embed="rId6"/>
          <a:stretch>
            <a:fillRect/>
          </a:stretch>
        </p:blipFill>
        <p:spPr>
          <a:xfrm>
            <a:off x="292231" y="5355681"/>
            <a:ext cx="2171148" cy="1166377"/>
          </a:xfrm>
          <a:prstGeom prst="rect">
            <a:avLst/>
          </a:prstGeom>
        </p:spPr>
      </p:pic>
      <p:sp>
        <p:nvSpPr>
          <p:cNvPr id="19" name="TextBox 18">
            <a:extLst>
              <a:ext uri="{FF2B5EF4-FFF2-40B4-BE49-F238E27FC236}">
                <a16:creationId xmlns:a16="http://schemas.microsoft.com/office/drawing/2014/main" id="{DE42519A-B51E-129E-3E1F-1374EAEE91AF}"/>
              </a:ext>
            </a:extLst>
          </p:cNvPr>
          <p:cNvSpPr txBox="1"/>
          <p:nvPr/>
        </p:nvSpPr>
        <p:spPr>
          <a:xfrm>
            <a:off x="7832154" y="4184543"/>
            <a:ext cx="4359846" cy="1754326"/>
          </a:xfrm>
          <a:prstGeom prst="rect">
            <a:avLst/>
          </a:prstGeom>
          <a:noFill/>
        </p:spPr>
        <p:txBody>
          <a:bodyPr wrap="square">
            <a:spAutoFit/>
          </a:bodyPr>
          <a:lstStyle/>
          <a:p>
            <a:r>
              <a:rPr lang="el-GR" dirty="0"/>
              <a:t>μ =1.08(</a:t>
            </a:r>
            <a:r>
              <a:rPr lang="en-IN" dirty="0"/>
              <a:t>initial shear modulus);</a:t>
            </a:r>
          </a:p>
          <a:p>
            <a:r>
              <a:rPr lang="el-GR" dirty="0"/>
              <a:t>λ</a:t>
            </a:r>
            <a:r>
              <a:rPr lang="en-IN" dirty="0"/>
              <a:t>m = 5.92(locking stretch);</a:t>
            </a:r>
          </a:p>
          <a:p>
            <a:r>
              <a:rPr lang="el-GR" dirty="0"/>
              <a:t>α = 0.18(</a:t>
            </a:r>
            <a:r>
              <a:rPr lang="en-IN" dirty="0"/>
              <a:t>global interaction parameter);</a:t>
            </a:r>
          </a:p>
          <a:p>
            <a:r>
              <a:rPr lang="el-GR" dirty="0"/>
              <a:t>β = 0 (</a:t>
            </a:r>
            <a:r>
              <a:rPr lang="en-IN" dirty="0"/>
              <a:t>linear mixture parameter); </a:t>
            </a:r>
          </a:p>
          <a:p>
            <a:r>
              <a:rPr lang="en-IN" dirty="0" err="1"/>
              <a:t>Ii</a:t>
            </a:r>
            <a:r>
              <a:rPr lang="en-IN" dirty="0"/>
              <a:t> = invariants of the Cauchy–Green tensor; </a:t>
            </a:r>
          </a:p>
          <a:p>
            <a:r>
              <a:rPr lang="en-IN" dirty="0"/>
              <a:t>J = total volume change</a:t>
            </a:r>
          </a:p>
        </p:txBody>
      </p:sp>
    </p:spTree>
    <p:extLst>
      <p:ext uri="{BB962C8B-B14F-4D97-AF65-F5344CB8AC3E}">
        <p14:creationId xmlns:p14="http://schemas.microsoft.com/office/powerpoint/2010/main" val="4102919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C7AC8F-0CF5-BB48-D289-2FEDD63CC4DA}"/>
              </a:ext>
            </a:extLst>
          </p:cNvPr>
          <p:cNvSpPr txBox="1"/>
          <p:nvPr/>
        </p:nvSpPr>
        <p:spPr>
          <a:xfrm>
            <a:off x="1621411" y="599076"/>
            <a:ext cx="10492032" cy="1754326"/>
          </a:xfrm>
          <a:prstGeom prst="rect">
            <a:avLst/>
          </a:prstGeom>
          <a:noFill/>
        </p:spPr>
        <p:txBody>
          <a:bodyPr wrap="square">
            <a:spAutoFit/>
          </a:bodyPr>
          <a:lstStyle/>
          <a:p>
            <a:r>
              <a:rPr lang="en-IN" dirty="0"/>
              <a:t>A simple tensile test under normal pressure is simulated using two different settings. </a:t>
            </a:r>
          </a:p>
          <a:p>
            <a:r>
              <a:rPr lang="en-IN" dirty="0"/>
              <a:t>At first, the </a:t>
            </a:r>
            <a:r>
              <a:rPr lang="en-IN" b="1" dirty="0"/>
              <a:t>rubber is assumed to be incompressible</a:t>
            </a:r>
            <a:r>
              <a:rPr lang="en-IN" dirty="0"/>
              <a:t>, which means the volumetric part of the strain energy function is neglected. </a:t>
            </a:r>
          </a:p>
          <a:p>
            <a:r>
              <a:rPr lang="en-IN" dirty="0"/>
              <a:t>The second simulation is conducted with </a:t>
            </a:r>
            <a:r>
              <a:rPr lang="en-IN" b="1" dirty="0"/>
              <a:t>an assumed bulk modulus of 120 MPa</a:t>
            </a:r>
            <a:r>
              <a:rPr lang="en-IN" dirty="0"/>
              <a:t>. </a:t>
            </a:r>
          </a:p>
          <a:p>
            <a:r>
              <a:rPr lang="en-IN" dirty="0"/>
              <a:t>As shown in Fig. 9, the </a:t>
            </a:r>
            <a:r>
              <a:rPr lang="en-IN" b="1" dirty="0"/>
              <a:t>deviation between the simulation results and the test data is negligible.</a:t>
            </a:r>
            <a:r>
              <a:rPr lang="en-IN" dirty="0"/>
              <a:t> </a:t>
            </a:r>
          </a:p>
          <a:p>
            <a:r>
              <a:rPr lang="en-IN" dirty="0"/>
              <a:t>compression.</a:t>
            </a:r>
          </a:p>
        </p:txBody>
      </p:sp>
      <p:pic>
        <p:nvPicPr>
          <p:cNvPr id="5" name="Picture 4">
            <a:extLst>
              <a:ext uri="{FF2B5EF4-FFF2-40B4-BE49-F238E27FC236}">
                <a16:creationId xmlns:a16="http://schemas.microsoft.com/office/drawing/2014/main" id="{B49B9479-8A30-3A20-3245-CDF823F6339C}"/>
              </a:ext>
            </a:extLst>
          </p:cNvPr>
          <p:cNvPicPr>
            <a:picLocks noChangeAspect="1"/>
          </p:cNvPicPr>
          <p:nvPr/>
        </p:nvPicPr>
        <p:blipFill>
          <a:blip r:embed="rId2"/>
          <a:stretch>
            <a:fillRect/>
          </a:stretch>
        </p:blipFill>
        <p:spPr>
          <a:xfrm>
            <a:off x="271021" y="2585848"/>
            <a:ext cx="4713940" cy="2897442"/>
          </a:xfrm>
          <a:prstGeom prst="rect">
            <a:avLst/>
          </a:prstGeom>
        </p:spPr>
      </p:pic>
      <p:pic>
        <p:nvPicPr>
          <p:cNvPr id="10" name="Picture 9">
            <a:extLst>
              <a:ext uri="{FF2B5EF4-FFF2-40B4-BE49-F238E27FC236}">
                <a16:creationId xmlns:a16="http://schemas.microsoft.com/office/drawing/2014/main" id="{E60D47B7-6E38-696A-12C0-3EEC2FF743C2}"/>
              </a:ext>
            </a:extLst>
          </p:cNvPr>
          <p:cNvPicPr>
            <a:picLocks noChangeAspect="1"/>
          </p:cNvPicPr>
          <p:nvPr/>
        </p:nvPicPr>
        <p:blipFill>
          <a:blip r:embed="rId3"/>
          <a:stretch>
            <a:fillRect/>
          </a:stretch>
        </p:blipFill>
        <p:spPr>
          <a:xfrm>
            <a:off x="271021" y="5702273"/>
            <a:ext cx="7135619" cy="273421"/>
          </a:xfrm>
          <a:prstGeom prst="rect">
            <a:avLst/>
          </a:prstGeom>
        </p:spPr>
      </p:pic>
      <p:sp>
        <p:nvSpPr>
          <p:cNvPr id="4" name="TextBox 3">
            <a:extLst>
              <a:ext uri="{FF2B5EF4-FFF2-40B4-BE49-F238E27FC236}">
                <a16:creationId xmlns:a16="http://schemas.microsoft.com/office/drawing/2014/main" id="{24931D6B-8647-FCF9-E1F0-B65DE5955B54}"/>
              </a:ext>
            </a:extLst>
          </p:cNvPr>
          <p:cNvSpPr txBox="1"/>
          <p:nvPr/>
        </p:nvSpPr>
        <p:spPr>
          <a:xfrm>
            <a:off x="271021" y="84328"/>
            <a:ext cx="6101080" cy="369332"/>
          </a:xfrm>
          <a:prstGeom prst="rect">
            <a:avLst/>
          </a:prstGeom>
          <a:noFill/>
        </p:spPr>
        <p:txBody>
          <a:bodyPr wrap="square">
            <a:spAutoFit/>
          </a:bodyPr>
          <a:lstStyle/>
          <a:p>
            <a:r>
              <a:rPr lang="en-IN" dirty="0"/>
              <a:t>3.4 Comparison of tensile tests</a:t>
            </a:r>
          </a:p>
        </p:txBody>
      </p:sp>
      <p:sp>
        <p:nvSpPr>
          <p:cNvPr id="6" name="TextBox 5">
            <a:extLst>
              <a:ext uri="{FF2B5EF4-FFF2-40B4-BE49-F238E27FC236}">
                <a16:creationId xmlns:a16="http://schemas.microsoft.com/office/drawing/2014/main" id="{7CA9B157-D9D9-C361-0EB6-C28144D0205A}"/>
              </a:ext>
            </a:extLst>
          </p:cNvPr>
          <p:cNvSpPr txBox="1"/>
          <p:nvPr/>
        </p:nvSpPr>
        <p:spPr>
          <a:xfrm>
            <a:off x="5385063" y="2585848"/>
            <a:ext cx="6535916" cy="2031325"/>
          </a:xfrm>
          <a:prstGeom prst="rect">
            <a:avLst/>
          </a:prstGeom>
          <a:noFill/>
        </p:spPr>
        <p:txBody>
          <a:bodyPr wrap="square">
            <a:spAutoFit/>
          </a:bodyPr>
          <a:lstStyle/>
          <a:p>
            <a:r>
              <a:rPr lang="en-IN" dirty="0"/>
              <a:t>That means the </a:t>
            </a:r>
            <a:r>
              <a:rPr lang="en-IN" b="1" dirty="0"/>
              <a:t>assumption of incompressibility is valid</a:t>
            </a:r>
            <a:r>
              <a:rPr lang="en-IN" dirty="0"/>
              <a:t>, </a:t>
            </a:r>
            <a:r>
              <a:rPr lang="en-IN" b="1" dirty="0"/>
              <a:t>provided that the hydrostatic pressure values are sufficiently low</a:t>
            </a:r>
            <a:r>
              <a:rPr lang="en-IN" dirty="0"/>
              <a:t>. In this case, there is no significant influence of the bulk modulus on the tensile behaviour of these rubber components. The limitation of this assumption depends on the rubber used and its behaviour under hydrostatic </a:t>
            </a:r>
          </a:p>
        </p:txBody>
      </p:sp>
    </p:spTree>
    <p:extLst>
      <p:ext uri="{BB962C8B-B14F-4D97-AF65-F5344CB8AC3E}">
        <p14:creationId xmlns:p14="http://schemas.microsoft.com/office/powerpoint/2010/main" val="1240288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FD60DE-4D02-B34A-8BF1-DE81C53ACA9B}"/>
              </a:ext>
            </a:extLst>
          </p:cNvPr>
          <p:cNvSpPr txBox="1"/>
          <p:nvPr/>
        </p:nvSpPr>
        <p:spPr>
          <a:xfrm>
            <a:off x="1702718" y="686956"/>
            <a:ext cx="10026977" cy="923330"/>
          </a:xfrm>
          <a:prstGeom prst="rect">
            <a:avLst/>
          </a:prstGeom>
          <a:noFill/>
        </p:spPr>
        <p:txBody>
          <a:bodyPr wrap="square">
            <a:spAutoFit/>
          </a:bodyPr>
          <a:lstStyle/>
          <a:p>
            <a:r>
              <a:rPr lang="en-IN" dirty="0"/>
              <a:t>In a second step, according to the test conducted, simulations on a rubber component under a </a:t>
            </a:r>
            <a:r>
              <a:rPr lang="en-IN" b="1" dirty="0"/>
              <a:t>hydrostatic pressure of 300bar were carried out</a:t>
            </a:r>
            <a:r>
              <a:rPr lang="en-IN" dirty="0"/>
              <a:t>.  </a:t>
            </a:r>
          </a:p>
          <a:p>
            <a:r>
              <a:rPr lang="en-IN" dirty="0"/>
              <a:t>Viscoelastic effects are neglected in this comparison.</a:t>
            </a:r>
          </a:p>
        </p:txBody>
      </p:sp>
      <p:sp>
        <p:nvSpPr>
          <p:cNvPr id="5" name="TextBox 4">
            <a:extLst>
              <a:ext uri="{FF2B5EF4-FFF2-40B4-BE49-F238E27FC236}">
                <a16:creationId xmlns:a16="http://schemas.microsoft.com/office/drawing/2014/main" id="{C14138E7-C8B1-3FCE-ED69-9C28254FB4EF}"/>
              </a:ext>
            </a:extLst>
          </p:cNvPr>
          <p:cNvSpPr txBox="1"/>
          <p:nvPr/>
        </p:nvSpPr>
        <p:spPr>
          <a:xfrm>
            <a:off x="1765758" y="1644765"/>
            <a:ext cx="9900895" cy="646331"/>
          </a:xfrm>
          <a:prstGeom prst="rect">
            <a:avLst/>
          </a:prstGeom>
          <a:noFill/>
        </p:spPr>
        <p:txBody>
          <a:bodyPr wrap="square">
            <a:spAutoFit/>
          </a:bodyPr>
          <a:lstStyle/>
          <a:p>
            <a:r>
              <a:rPr lang="en-IN" dirty="0"/>
              <a:t>Instead of assuming an incompressible material behaviour, a bulk modulus of 2,500 MPa is chosen.</a:t>
            </a:r>
          </a:p>
        </p:txBody>
      </p:sp>
      <p:pic>
        <p:nvPicPr>
          <p:cNvPr id="7" name="Picture 6">
            <a:extLst>
              <a:ext uri="{FF2B5EF4-FFF2-40B4-BE49-F238E27FC236}">
                <a16:creationId xmlns:a16="http://schemas.microsoft.com/office/drawing/2014/main" id="{BA766A3A-4F34-CE25-FDDA-B71E7780E095}"/>
              </a:ext>
            </a:extLst>
          </p:cNvPr>
          <p:cNvPicPr>
            <a:picLocks noChangeAspect="1"/>
          </p:cNvPicPr>
          <p:nvPr/>
        </p:nvPicPr>
        <p:blipFill>
          <a:blip r:embed="rId2"/>
          <a:stretch>
            <a:fillRect/>
          </a:stretch>
        </p:blipFill>
        <p:spPr>
          <a:xfrm>
            <a:off x="242740" y="2325576"/>
            <a:ext cx="5471256" cy="3595840"/>
          </a:xfrm>
          <a:prstGeom prst="rect">
            <a:avLst/>
          </a:prstGeom>
        </p:spPr>
      </p:pic>
      <p:pic>
        <p:nvPicPr>
          <p:cNvPr id="9" name="Picture 8">
            <a:extLst>
              <a:ext uri="{FF2B5EF4-FFF2-40B4-BE49-F238E27FC236}">
                <a16:creationId xmlns:a16="http://schemas.microsoft.com/office/drawing/2014/main" id="{08531CB5-973A-EAC8-C275-947D81AB671A}"/>
              </a:ext>
            </a:extLst>
          </p:cNvPr>
          <p:cNvPicPr>
            <a:picLocks noChangeAspect="1"/>
          </p:cNvPicPr>
          <p:nvPr/>
        </p:nvPicPr>
        <p:blipFill>
          <a:blip r:embed="rId3"/>
          <a:stretch>
            <a:fillRect/>
          </a:stretch>
        </p:blipFill>
        <p:spPr>
          <a:xfrm>
            <a:off x="242740" y="6150078"/>
            <a:ext cx="7329164" cy="267583"/>
          </a:xfrm>
          <a:prstGeom prst="rect">
            <a:avLst/>
          </a:prstGeom>
        </p:spPr>
      </p:pic>
      <p:sp>
        <p:nvSpPr>
          <p:cNvPr id="11" name="TextBox 10">
            <a:extLst>
              <a:ext uri="{FF2B5EF4-FFF2-40B4-BE49-F238E27FC236}">
                <a16:creationId xmlns:a16="http://schemas.microsoft.com/office/drawing/2014/main" id="{6BDE08A2-0F96-0739-7046-BD44C6F6D5CC}"/>
              </a:ext>
            </a:extLst>
          </p:cNvPr>
          <p:cNvSpPr txBox="1"/>
          <p:nvPr/>
        </p:nvSpPr>
        <p:spPr>
          <a:xfrm>
            <a:off x="6096000" y="2392946"/>
            <a:ext cx="5633695" cy="1200329"/>
          </a:xfrm>
          <a:prstGeom prst="rect">
            <a:avLst/>
          </a:prstGeom>
          <a:noFill/>
        </p:spPr>
        <p:txBody>
          <a:bodyPr wrap="square">
            <a:spAutoFit/>
          </a:bodyPr>
          <a:lstStyle/>
          <a:p>
            <a:r>
              <a:rPr lang="en-IN" dirty="0"/>
              <a:t>The results shown in Fig. 10 </a:t>
            </a:r>
            <a:r>
              <a:rPr lang="en-IN" b="1" dirty="0"/>
              <a:t>emphasise the importance of the knowledge of the exact volumetric behaviour of rubber </a:t>
            </a:r>
            <a:r>
              <a:rPr lang="en-IN" dirty="0"/>
              <a:t>in simulating rubber components exposed to higher hydrostatic pressure values.</a:t>
            </a:r>
          </a:p>
        </p:txBody>
      </p:sp>
    </p:spTree>
    <p:extLst>
      <p:ext uri="{BB962C8B-B14F-4D97-AF65-F5344CB8AC3E}">
        <p14:creationId xmlns:p14="http://schemas.microsoft.com/office/powerpoint/2010/main" val="371567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29825C-0439-673C-028E-056AAE9D17A6}"/>
              </a:ext>
            </a:extLst>
          </p:cNvPr>
          <p:cNvSpPr txBox="1"/>
          <p:nvPr/>
        </p:nvSpPr>
        <p:spPr>
          <a:xfrm>
            <a:off x="266699" y="242054"/>
            <a:ext cx="7406719" cy="369332"/>
          </a:xfrm>
          <a:prstGeom prst="rect">
            <a:avLst/>
          </a:prstGeom>
          <a:noFill/>
        </p:spPr>
        <p:txBody>
          <a:bodyPr wrap="square">
            <a:spAutoFit/>
          </a:bodyPr>
          <a:lstStyle/>
          <a:p>
            <a:r>
              <a:rPr lang="en-IN" dirty="0"/>
              <a:t>3.5 Influence on the simulation of confined rubber components</a:t>
            </a:r>
          </a:p>
        </p:txBody>
      </p:sp>
      <p:sp>
        <p:nvSpPr>
          <p:cNvPr id="5" name="TextBox 4">
            <a:extLst>
              <a:ext uri="{FF2B5EF4-FFF2-40B4-BE49-F238E27FC236}">
                <a16:creationId xmlns:a16="http://schemas.microsoft.com/office/drawing/2014/main" id="{68CA15E5-D339-32DF-1F35-0CB76468C1AD}"/>
              </a:ext>
            </a:extLst>
          </p:cNvPr>
          <p:cNvSpPr txBox="1"/>
          <p:nvPr/>
        </p:nvSpPr>
        <p:spPr>
          <a:xfrm>
            <a:off x="1706252" y="733475"/>
            <a:ext cx="10201268" cy="646331"/>
          </a:xfrm>
          <a:prstGeom prst="rect">
            <a:avLst/>
          </a:prstGeom>
          <a:noFill/>
        </p:spPr>
        <p:txBody>
          <a:bodyPr wrap="square">
            <a:spAutoFit/>
          </a:bodyPr>
          <a:lstStyle/>
          <a:p>
            <a:r>
              <a:rPr lang="en-IN" dirty="0"/>
              <a:t>A bushing, as a practical rubber component, partially exposed to hydrostatic pressure up to 30 MPa, is used</a:t>
            </a:r>
          </a:p>
        </p:txBody>
      </p:sp>
      <p:sp>
        <p:nvSpPr>
          <p:cNvPr id="7" name="TextBox 6">
            <a:extLst>
              <a:ext uri="{FF2B5EF4-FFF2-40B4-BE49-F238E27FC236}">
                <a16:creationId xmlns:a16="http://schemas.microsoft.com/office/drawing/2014/main" id="{222C01E3-FDFF-DB67-C8F0-E55027052311}"/>
              </a:ext>
            </a:extLst>
          </p:cNvPr>
          <p:cNvSpPr txBox="1"/>
          <p:nvPr/>
        </p:nvSpPr>
        <p:spPr>
          <a:xfrm>
            <a:off x="7154728" y="1702714"/>
            <a:ext cx="4327119" cy="3693319"/>
          </a:xfrm>
          <a:prstGeom prst="rect">
            <a:avLst/>
          </a:prstGeom>
          <a:noFill/>
        </p:spPr>
        <p:txBody>
          <a:bodyPr wrap="square">
            <a:spAutoFit/>
          </a:bodyPr>
          <a:lstStyle/>
          <a:p>
            <a:r>
              <a:rPr lang="en-IN" dirty="0"/>
              <a:t>This kind of bushing is used in automotive vehicles and significantly influences their road handling.</a:t>
            </a:r>
          </a:p>
          <a:p>
            <a:r>
              <a:rPr lang="en-IN" dirty="0"/>
              <a:t> A crucial parameter is the material stiffness, which is determined in mechanical tests on the bushing under different load cases, such as radial or axial deflection, or torsion. </a:t>
            </a:r>
          </a:p>
          <a:p>
            <a:r>
              <a:rPr lang="en-IN" dirty="0"/>
              <a:t>The material stiffness corresponds to the required reaction force to realise the radial deflection and serves as an indicator for the simulation outcome quality.</a:t>
            </a:r>
          </a:p>
        </p:txBody>
      </p:sp>
      <p:pic>
        <p:nvPicPr>
          <p:cNvPr id="9" name="Picture 8">
            <a:extLst>
              <a:ext uri="{FF2B5EF4-FFF2-40B4-BE49-F238E27FC236}">
                <a16:creationId xmlns:a16="http://schemas.microsoft.com/office/drawing/2014/main" id="{6C7E639B-E11F-0B50-BABC-2AF40ADADF7E}"/>
              </a:ext>
            </a:extLst>
          </p:cNvPr>
          <p:cNvPicPr>
            <a:picLocks noChangeAspect="1"/>
          </p:cNvPicPr>
          <p:nvPr/>
        </p:nvPicPr>
        <p:blipFill>
          <a:blip r:embed="rId3"/>
          <a:stretch>
            <a:fillRect/>
          </a:stretch>
        </p:blipFill>
        <p:spPr>
          <a:xfrm>
            <a:off x="922284" y="1957207"/>
            <a:ext cx="5363323" cy="3686689"/>
          </a:xfrm>
          <a:prstGeom prst="rect">
            <a:avLst/>
          </a:prstGeom>
        </p:spPr>
      </p:pic>
      <p:pic>
        <p:nvPicPr>
          <p:cNvPr id="11" name="Picture 10">
            <a:extLst>
              <a:ext uri="{FF2B5EF4-FFF2-40B4-BE49-F238E27FC236}">
                <a16:creationId xmlns:a16="http://schemas.microsoft.com/office/drawing/2014/main" id="{2FCA8423-5142-301B-A2DD-B96B982B2DA4}"/>
              </a:ext>
            </a:extLst>
          </p:cNvPr>
          <p:cNvPicPr>
            <a:picLocks noChangeAspect="1"/>
          </p:cNvPicPr>
          <p:nvPr/>
        </p:nvPicPr>
        <p:blipFill>
          <a:blip r:embed="rId4"/>
          <a:stretch>
            <a:fillRect/>
          </a:stretch>
        </p:blipFill>
        <p:spPr>
          <a:xfrm>
            <a:off x="266699" y="5718942"/>
            <a:ext cx="6449325" cy="314369"/>
          </a:xfrm>
          <a:prstGeom prst="rect">
            <a:avLst/>
          </a:prstGeom>
        </p:spPr>
      </p:pic>
    </p:spTree>
    <p:extLst>
      <p:ext uri="{BB962C8B-B14F-4D97-AF65-F5344CB8AC3E}">
        <p14:creationId xmlns:p14="http://schemas.microsoft.com/office/powerpoint/2010/main" val="1480712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CF133-B131-2632-1D3D-EAC5BA890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48921-60C8-3C5B-B864-7DEF89AAE379}"/>
              </a:ext>
            </a:extLst>
          </p:cNvPr>
          <p:cNvSpPr>
            <a:spLocks noGrp="1"/>
          </p:cNvSpPr>
          <p:nvPr>
            <p:ph type="ctrTitle"/>
          </p:nvPr>
        </p:nvSpPr>
        <p:spPr/>
        <p:txBody>
          <a:bodyPr/>
          <a:lstStyle/>
          <a:p>
            <a:r>
              <a:rPr lang="en-US" dirty="0"/>
              <a:t>Simulations &amp; Curves - II</a:t>
            </a:r>
            <a:endParaRPr lang="en-IN" dirty="0"/>
          </a:p>
        </p:txBody>
      </p:sp>
      <p:sp>
        <p:nvSpPr>
          <p:cNvPr id="3" name="Subtitle 2">
            <a:extLst>
              <a:ext uri="{FF2B5EF4-FFF2-40B4-BE49-F238E27FC236}">
                <a16:creationId xmlns:a16="http://schemas.microsoft.com/office/drawing/2014/main" id="{EECE3665-33AC-9FA3-BD6F-16B9B0B82B18}"/>
              </a:ext>
            </a:extLst>
          </p:cNvPr>
          <p:cNvSpPr>
            <a:spLocks noGrp="1"/>
          </p:cNvSpPr>
          <p:nvPr>
            <p:ph type="subTitle" idx="1"/>
          </p:nvPr>
        </p:nvSpPr>
        <p:spPr/>
        <p:txBody>
          <a:bodyPr/>
          <a:lstStyle/>
          <a:p>
            <a:r>
              <a:rPr lang="en-US" dirty="0"/>
              <a:t>Mooney Rivlin with pressure applied</a:t>
            </a:r>
            <a:endParaRPr lang="en-IN" dirty="0"/>
          </a:p>
        </p:txBody>
      </p:sp>
    </p:spTree>
    <p:extLst>
      <p:ext uri="{BB962C8B-B14F-4D97-AF65-F5344CB8AC3E}">
        <p14:creationId xmlns:p14="http://schemas.microsoft.com/office/powerpoint/2010/main" val="1378095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3DE83B-1897-7E94-FAA3-924FB32D7529}"/>
              </a:ext>
            </a:extLst>
          </p:cNvPr>
          <p:cNvGraphicFramePr>
            <a:graphicFrameLocks noGrp="1"/>
          </p:cNvGraphicFramePr>
          <p:nvPr/>
        </p:nvGraphicFramePr>
        <p:xfrm>
          <a:off x="259800" y="94766"/>
          <a:ext cx="1881910" cy="6881828"/>
        </p:xfrm>
        <a:graphic>
          <a:graphicData uri="http://schemas.openxmlformats.org/drawingml/2006/table">
            <a:tbl>
              <a:tblPr>
                <a:tableStyleId>{5C22544A-7EE6-4342-B048-85BDC9FD1C3A}</a:tableStyleId>
              </a:tblPr>
              <a:tblGrid>
                <a:gridCol w="940955">
                  <a:extLst>
                    <a:ext uri="{9D8B030D-6E8A-4147-A177-3AD203B41FA5}">
                      <a16:colId xmlns:a16="http://schemas.microsoft.com/office/drawing/2014/main" val="938858441"/>
                    </a:ext>
                  </a:extLst>
                </a:gridCol>
                <a:gridCol w="940955">
                  <a:extLst>
                    <a:ext uri="{9D8B030D-6E8A-4147-A177-3AD203B41FA5}">
                      <a16:colId xmlns:a16="http://schemas.microsoft.com/office/drawing/2014/main" val="2256284548"/>
                    </a:ext>
                  </a:extLst>
                </a:gridCol>
              </a:tblGrid>
              <a:tr h="205624">
                <a:tc gridSpan="2">
                  <a:txBody>
                    <a:bodyPr/>
                    <a:lstStyle/>
                    <a:p>
                      <a:pPr algn="l" fontAlgn="b">
                        <a:buNone/>
                      </a:pPr>
                      <a:r>
                        <a:rPr lang="en-IN" sz="1400" u="none" strike="noStrike" dirty="0">
                          <a:effectLst/>
                        </a:rPr>
                        <a:t>For pressure as 0.1MPa</a:t>
                      </a:r>
                      <a:endParaRPr lang="en-IN" sz="1400" b="0" i="0" u="none" strike="noStrike" dirty="0">
                        <a:solidFill>
                          <a:srgbClr val="000000"/>
                        </a:solidFill>
                        <a:effectLst/>
                        <a:latin typeface="Calibri" panose="020F0502020204030204" pitchFamily="34" charset="0"/>
                      </a:endParaRPr>
                    </a:p>
                  </a:txBody>
                  <a:tcPr marL="5555" marR="5555" marT="5555" marB="0" anchor="b"/>
                </a:tc>
                <a:tc hMerge="1">
                  <a:txBody>
                    <a:bodyPr/>
                    <a:lstStyle/>
                    <a:p>
                      <a:endParaRPr lang="en-IN"/>
                    </a:p>
                  </a:txBody>
                  <a:tcPr/>
                </a:tc>
                <a:extLst>
                  <a:ext uri="{0D108BD9-81ED-4DB2-BD59-A6C34878D82A}">
                    <a16:rowId xmlns:a16="http://schemas.microsoft.com/office/drawing/2014/main" val="3288493011"/>
                  </a:ext>
                </a:extLst>
              </a:tr>
              <a:tr h="205624">
                <a:tc>
                  <a:txBody>
                    <a:bodyPr/>
                    <a:lstStyle/>
                    <a:p>
                      <a:pPr algn="l" fontAlgn="b">
                        <a:buNone/>
                      </a:pP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l" fontAlgn="b">
                        <a:buNone/>
                      </a:pP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2318212706"/>
                  </a:ext>
                </a:extLst>
              </a:tr>
              <a:tr h="205624">
                <a:tc>
                  <a:txBody>
                    <a:bodyPr/>
                    <a:lstStyle/>
                    <a:p>
                      <a:pPr algn="l" fontAlgn="b">
                        <a:buNone/>
                      </a:pPr>
                      <a:r>
                        <a:rPr lang="en-IN" sz="1400" u="none" strike="noStrike">
                          <a:effectLst/>
                        </a:rPr>
                        <a:t>Strain</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l" fontAlgn="b">
                        <a:buNone/>
                      </a:pPr>
                      <a:r>
                        <a:rPr lang="en-IN" sz="1400" u="none" strike="noStrike">
                          <a:effectLst/>
                        </a:rPr>
                        <a:t>Stress</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3611042692"/>
                  </a:ext>
                </a:extLst>
              </a:tr>
              <a:tr h="205624">
                <a:tc>
                  <a:txBody>
                    <a:bodyPr/>
                    <a:lstStyle/>
                    <a:p>
                      <a:pPr algn="r" fontAlgn="b">
                        <a:buNone/>
                      </a:pP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1639381725"/>
                  </a:ext>
                </a:extLst>
              </a:tr>
              <a:tr h="275848">
                <a:tc>
                  <a:txBody>
                    <a:bodyPr/>
                    <a:lstStyle/>
                    <a:p>
                      <a:pPr algn="r" fontAlgn="b">
                        <a:buNone/>
                      </a:pPr>
                      <a:r>
                        <a:rPr lang="en-IN" sz="1400" u="none" strike="noStrike">
                          <a:effectLst/>
                        </a:rPr>
                        <a:t>7.04E-05</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0.0001</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3705904258"/>
                  </a:ext>
                </a:extLst>
              </a:tr>
              <a:tr h="275848">
                <a:tc>
                  <a:txBody>
                    <a:bodyPr/>
                    <a:lstStyle/>
                    <a:p>
                      <a:pPr algn="r" fontAlgn="b">
                        <a:buNone/>
                      </a:pPr>
                      <a:r>
                        <a:rPr lang="en-IN" sz="1400" u="none" strike="noStrike">
                          <a:effectLst/>
                        </a:rPr>
                        <a:t>0.000141</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0.0002</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1334468488"/>
                  </a:ext>
                </a:extLst>
              </a:tr>
              <a:tr h="275848">
                <a:tc>
                  <a:txBody>
                    <a:bodyPr/>
                    <a:lstStyle/>
                    <a:p>
                      <a:pPr algn="r" fontAlgn="b">
                        <a:buNone/>
                      </a:pPr>
                      <a:r>
                        <a:rPr lang="en-IN" sz="1400" u="none" strike="noStrike">
                          <a:effectLst/>
                        </a:rPr>
                        <a:t>0.000246</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0.00035</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2621996793"/>
                  </a:ext>
                </a:extLst>
              </a:tr>
              <a:tr h="275848">
                <a:tc>
                  <a:txBody>
                    <a:bodyPr/>
                    <a:lstStyle/>
                    <a:p>
                      <a:pPr algn="r" fontAlgn="b">
                        <a:buNone/>
                      </a:pPr>
                      <a:r>
                        <a:rPr lang="en-IN" sz="1400" u="none" strike="noStrike">
                          <a:effectLst/>
                        </a:rPr>
                        <a:t>0.000405</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0.000575</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1064976692"/>
                  </a:ext>
                </a:extLst>
              </a:tr>
              <a:tr h="275848">
                <a:tc>
                  <a:txBody>
                    <a:bodyPr/>
                    <a:lstStyle/>
                    <a:p>
                      <a:pPr algn="r" fontAlgn="b">
                        <a:buNone/>
                      </a:pPr>
                      <a:r>
                        <a:rPr lang="en-IN" sz="1400" u="none" strike="noStrike">
                          <a:effectLst/>
                        </a:rPr>
                        <a:t>0.000643</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0.000913</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3291782568"/>
                  </a:ext>
                </a:extLst>
              </a:tr>
              <a:tr h="275848">
                <a:tc>
                  <a:txBody>
                    <a:bodyPr/>
                    <a:lstStyle/>
                    <a:p>
                      <a:pPr algn="r" fontAlgn="b">
                        <a:buNone/>
                      </a:pPr>
                      <a:r>
                        <a:rPr lang="en-IN" sz="1400" u="none" strike="noStrike">
                          <a:effectLst/>
                        </a:rPr>
                        <a:t>0.000999</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0.001419</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1099340418"/>
                  </a:ext>
                </a:extLst>
              </a:tr>
              <a:tr h="275848">
                <a:tc>
                  <a:txBody>
                    <a:bodyPr/>
                    <a:lstStyle/>
                    <a:p>
                      <a:pPr algn="r" fontAlgn="b">
                        <a:buNone/>
                      </a:pPr>
                      <a:r>
                        <a:rPr lang="en-IN" sz="1400" u="none" strike="noStrike">
                          <a:effectLst/>
                        </a:rPr>
                        <a:t>0.001534</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0.00218</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3351070986"/>
                  </a:ext>
                </a:extLst>
              </a:tr>
              <a:tr h="275848">
                <a:tc>
                  <a:txBody>
                    <a:bodyPr/>
                    <a:lstStyle/>
                    <a:p>
                      <a:pPr algn="r" fontAlgn="b">
                        <a:buNone/>
                      </a:pPr>
                      <a:r>
                        <a:rPr lang="en-IN" sz="1400" u="none" strike="noStrike">
                          <a:effectLst/>
                        </a:rPr>
                        <a:t>0.002337</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0.003321</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2274235602"/>
                  </a:ext>
                </a:extLst>
              </a:tr>
              <a:tr h="275848">
                <a:tc>
                  <a:txBody>
                    <a:bodyPr/>
                    <a:lstStyle/>
                    <a:p>
                      <a:pPr algn="r" fontAlgn="b">
                        <a:buNone/>
                      </a:pPr>
                      <a:r>
                        <a:rPr lang="en-IN" sz="1400" u="none" strike="noStrike">
                          <a:effectLst/>
                        </a:rPr>
                        <a:t>0.003541</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0.005035</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1853274977"/>
                  </a:ext>
                </a:extLst>
              </a:tr>
              <a:tr h="275848">
                <a:tc>
                  <a:txBody>
                    <a:bodyPr/>
                    <a:lstStyle/>
                    <a:p>
                      <a:pPr algn="r" fontAlgn="b">
                        <a:buNone/>
                      </a:pPr>
                      <a:r>
                        <a:rPr lang="en-IN" sz="1400" u="none" strike="noStrike">
                          <a:effectLst/>
                        </a:rPr>
                        <a:t>0.005349</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0.007609</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3509261765"/>
                  </a:ext>
                </a:extLst>
              </a:tr>
              <a:tr h="275848">
                <a:tc>
                  <a:txBody>
                    <a:bodyPr/>
                    <a:lstStyle/>
                    <a:p>
                      <a:pPr algn="r" fontAlgn="b">
                        <a:buNone/>
                      </a:pPr>
                      <a:r>
                        <a:rPr lang="en-IN" sz="1400" u="none" strike="noStrike">
                          <a:effectLst/>
                        </a:rPr>
                        <a:t>0.008062</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0.011479</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1868896027"/>
                  </a:ext>
                </a:extLst>
              </a:tr>
              <a:tr h="275848">
                <a:tc>
                  <a:txBody>
                    <a:bodyPr/>
                    <a:lstStyle/>
                    <a:p>
                      <a:pPr algn="r" fontAlgn="b">
                        <a:buNone/>
                      </a:pPr>
                      <a:r>
                        <a:rPr lang="en-IN" sz="1400" u="none" strike="noStrike">
                          <a:effectLst/>
                        </a:rPr>
                        <a:t>0.012135</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0.017304</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3001613376"/>
                  </a:ext>
                </a:extLst>
              </a:tr>
              <a:tr h="275848">
                <a:tc>
                  <a:txBody>
                    <a:bodyPr/>
                    <a:lstStyle/>
                    <a:p>
                      <a:pPr algn="r" fontAlgn="b">
                        <a:buNone/>
                      </a:pPr>
                      <a:r>
                        <a:rPr lang="en-IN" sz="1400" u="none" strike="noStrike">
                          <a:effectLst/>
                        </a:rPr>
                        <a:t>0.018254</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0.026086</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3042400083"/>
                  </a:ext>
                </a:extLst>
              </a:tr>
              <a:tr h="275848">
                <a:tc>
                  <a:txBody>
                    <a:bodyPr/>
                    <a:lstStyle/>
                    <a:p>
                      <a:pPr algn="r" fontAlgn="b">
                        <a:buNone/>
                      </a:pPr>
                      <a:r>
                        <a:rPr lang="en-IN" sz="1400" u="none" strike="noStrike">
                          <a:effectLst/>
                        </a:rPr>
                        <a:t>0.025341</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0.036306</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1309434492"/>
                  </a:ext>
                </a:extLst>
              </a:tr>
              <a:tr h="275848">
                <a:tc>
                  <a:txBody>
                    <a:bodyPr/>
                    <a:lstStyle/>
                    <a:p>
                      <a:pPr algn="r" fontAlgn="b">
                        <a:buNone/>
                      </a:pPr>
                      <a:r>
                        <a:rPr lang="en-IN" sz="1400" u="none" strike="noStrike">
                          <a:effectLst/>
                        </a:rPr>
                        <a:t>0.03244</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0.046599</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3045669278"/>
                  </a:ext>
                </a:extLst>
              </a:tr>
              <a:tr h="275848">
                <a:tc>
                  <a:txBody>
                    <a:bodyPr/>
                    <a:lstStyle/>
                    <a:p>
                      <a:pPr algn="r" fontAlgn="b">
                        <a:buNone/>
                      </a:pPr>
                      <a:r>
                        <a:rPr lang="en-IN" sz="1400" u="none" strike="noStrike">
                          <a:effectLst/>
                        </a:rPr>
                        <a:t>0.039552</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0.056965</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1035745117"/>
                  </a:ext>
                </a:extLst>
              </a:tr>
              <a:tr h="275848">
                <a:tc>
                  <a:txBody>
                    <a:bodyPr/>
                    <a:lstStyle/>
                    <a:p>
                      <a:pPr algn="r" fontAlgn="b">
                        <a:buNone/>
                      </a:pPr>
                      <a:r>
                        <a:rPr lang="en-IN" sz="1400" u="none" strike="noStrike">
                          <a:effectLst/>
                        </a:rPr>
                        <a:t>0.046674</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dirty="0">
                          <a:effectLst/>
                        </a:rPr>
                        <a:t>0.067404</a:t>
                      </a:r>
                      <a:endParaRPr lang="en-IN" sz="1400" b="0" i="0" u="none" strike="noStrike" dirty="0">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3740350932"/>
                  </a:ext>
                </a:extLst>
              </a:tr>
              <a:tr h="275848">
                <a:tc>
                  <a:txBody>
                    <a:bodyPr/>
                    <a:lstStyle/>
                    <a:p>
                      <a:pPr algn="r" fontAlgn="b">
                        <a:buNone/>
                      </a:pPr>
                      <a:r>
                        <a:rPr lang="en-IN" sz="1400" u="none" strike="noStrike">
                          <a:effectLst/>
                        </a:rPr>
                        <a:t>0.053806</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0.077917</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1439988722"/>
                  </a:ext>
                </a:extLst>
              </a:tr>
              <a:tr h="275848">
                <a:tc>
                  <a:txBody>
                    <a:bodyPr/>
                    <a:lstStyle/>
                    <a:p>
                      <a:pPr algn="r" fontAlgn="b">
                        <a:buNone/>
                      </a:pPr>
                      <a:r>
                        <a:rPr lang="en-IN" sz="1400" u="none" strike="noStrike">
                          <a:effectLst/>
                        </a:rPr>
                        <a:t>0.060946</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0.088505</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3180158196"/>
                  </a:ext>
                </a:extLst>
              </a:tr>
              <a:tr h="275848">
                <a:tc>
                  <a:txBody>
                    <a:bodyPr/>
                    <a:lstStyle/>
                    <a:p>
                      <a:pPr algn="r" fontAlgn="b">
                        <a:buNone/>
                      </a:pPr>
                      <a:r>
                        <a:rPr lang="en-IN" sz="1400" u="none" strike="noStrike">
                          <a:effectLst/>
                        </a:rPr>
                        <a:t>0.068095</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a:effectLst/>
                        </a:rPr>
                        <a:t>0.099168</a:t>
                      </a:r>
                      <a:endParaRPr lang="en-IN" sz="1400" b="0" i="0" u="none" strike="noStrike">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2931982911"/>
                  </a:ext>
                </a:extLst>
              </a:tr>
              <a:tr h="275848">
                <a:tc>
                  <a:txBody>
                    <a:bodyPr/>
                    <a:lstStyle/>
                    <a:p>
                      <a:pPr algn="r" fontAlgn="b">
                        <a:buNone/>
                      </a:pPr>
                      <a:r>
                        <a:rPr lang="en-IN" sz="1400" u="none" strike="noStrike">
                          <a:effectLst/>
                        </a:rPr>
                        <a:t>0.071065</a:t>
                      </a:r>
                      <a:endParaRPr lang="en-IN" sz="1400" b="0" i="0" u="none" strike="noStrike">
                        <a:solidFill>
                          <a:srgbClr val="000000"/>
                        </a:solidFill>
                        <a:effectLst/>
                        <a:latin typeface="Calibri" panose="020F0502020204030204" pitchFamily="34" charset="0"/>
                      </a:endParaRPr>
                    </a:p>
                  </a:txBody>
                  <a:tcPr marL="5555" marR="5555" marT="5555" marB="0" anchor="b"/>
                </a:tc>
                <a:tc>
                  <a:txBody>
                    <a:bodyPr/>
                    <a:lstStyle/>
                    <a:p>
                      <a:pPr algn="r" fontAlgn="b">
                        <a:buNone/>
                      </a:pPr>
                      <a:r>
                        <a:rPr lang="en-IN" sz="1400" u="none" strike="noStrike" dirty="0">
                          <a:effectLst/>
                        </a:rPr>
                        <a:t>0.103617</a:t>
                      </a:r>
                      <a:endParaRPr lang="en-IN" sz="1400" b="0" i="0" u="none" strike="noStrike" dirty="0">
                        <a:solidFill>
                          <a:srgbClr val="000000"/>
                        </a:solidFill>
                        <a:effectLst/>
                        <a:latin typeface="Calibri" panose="020F0502020204030204" pitchFamily="34" charset="0"/>
                      </a:endParaRPr>
                    </a:p>
                  </a:txBody>
                  <a:tcPr marL="5555" marR="5555" marT="5555" marB="0" anchor="b"/>
                </a:tc>
                <a:extLst>
                  <a:ext uri="{0D108BD9-81ED-4DB2-BD59-A6C34878D82A}">
                    <a16:rowId xmlns:a16="http://schemas.microsoft.com/office/drawing/2014/main" val="3866337634"/>
                  </a:ext>
                </a:extLst>
              </a:tr>
            </a:tbl>
          </a:graphicData>
        </a:graphic>
      </p:graphicFrame>
      <p:graphicFrame>
        <p:nvGraphicFramePr>
          <p:cNvPr id="3" name="Chart 2">
            <a:extLst>
              <a:ext uri="{FF2B5EF4-FFF2-40B4-BE49-F238E27FC236}">
                <a16:creationId xmlns:a16="http://schemas.microsoft.com/office/drawing/2014/main" id="{B641581D-17D5-1CC0-3766-83D175C4C468}"/>
              </a:ext>
            </a:extLst>
          </p:cNvPr>
          <p:cNvGraphicFramePr>
            <a:graphicFrameLocks/>
          </p:cNvGraphicFramePr>
          <p:nvPr/>
        </p:nvGraphicFramePr>
        <p:xfrm>
          <a:off x="2525210" y="200697"/>
          <a:ext cx="4952036" cy="300549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2A4F57E0-D51E-2052-71F3-DCD1AD6401DF}"/>
              </a:ext>
            </a:extLst>
          </p:cNvPr>
          <p:cNvSpPr txBox="1"/>
          <p:nvPr/>
        </p:nvSpPr>
        <p:spPr>
          <a:xfrm>
            <a:off x="7860747" y="1057111"/>
            <a:ext cx="4071454" cy="646331"/>
          </a:xfrm>
          <a:prstGeom prst="rect">
            <a:avLst/>
          </a:prstGeom>
          <a:noFill/>
        </p:spPr>
        <p:txBody>
          <a:bodyPr wrap="square" rtlCol="0">
            <a:spAutoFit/>
          </a:bodyPr>
          <a:lstStyle/>
          <a:p>
            <a:r>
              <a:rPr lang="en-US" dirty="0"/>
              <a:t>Straight line as expected for strain values less than 0.2</a:t>
            </a:r>
            <a:endParaRPr lang="en-IN" dirty="0"/>
          </a:p>
        </p:txBody>
      </p:sp>
      <p:pic>
        <p:nvPicPr>
          <p:cNvPr id="6" name="Picture 5">
            <a:extLst>
              <a:ext uri="{FF2B5EF4-FFF2-40B4-BE49-F238E27FC236}">
                <a16:creationId xmlns:a16="http://schemas.microsoft.com/office/drawing/2014/main" id="{FC0820CA-0028-F9AB-C944-B18CFE3A6A3C}"/>
              </a:ext>
            </a:extLst>
          </p:cNvPr>
          <p:cNvPicPr>
            <a:picLocks noChangeAspect="1"/>
          </p:cNvPicPr>
          <p:nvPr/>
        </p:nvPicPr>
        <p:blipFill>
          <a:blip r:embed="rId3"/>
          <a:stretch>
            <a:fillRect/>
          </a:stretch>
        </p:blipFill>
        <p:spPr>
          <a:xfrm>
            <a:off x="2616235" y="3463073"/>
            <a:ext cx="6959530" cy="3194230"/>
          </a:xfrm>
          <a:prstGeom prst="rect">
            <a:avLst/>
          </a:prstGeom>
        </p:spPr>
      </p:pic>
      <p:sp>
        <p:nvSpPr>
          <p:cNvPr id="7" name="TextBox 6">
            <a:extLst>
              <a:ext uri="{FF2B5EF4-FFF2-40B4-BE49-F238E27FC236}">
                <a16:creationId xmlns:a16="http://schemas.microsoft.com/office/drawing/2014/main" id="{E9C72931-FDC1-7E23-D13C-025AAE46830D}"/>
              </a:ext>
            </a:extLst>
          </p:cNvPr>
          <p:cNvSpPr txBox="1"/>
          <p:nvPr/>
        </p:nvSpPr>
        <p:spPr>
          <a:xfrm>
            <a:off x="9896474" y="3463073"/>
            <a:ext cx="1908277" cy="923330"/>
          </a:xfrm>
          <a:prstGeom prst="rect">
            <a:avLst/>
          </a:prstGeom>
          <a:noFill/>
        </p:spPr>
        <p:txBody>
          <a:bodyPr wrap="square" rtlCol="0">
            <a:spAutoFit/>
          </a:bodyPr>
          <a:lstStyle/>
          <a:p>
            <a:r>
              <a:rPr lang="en-US" dirty="0"/>
              <a:t>For P=1MPa, ran only till 0.4 MPa stress</a:t>
            </a:r>
            <a:endParaRPr lang="en-IN" dirty="0"/>
          </a:p>
        </p:txBody>
      </p:sp>
    </p:spTree>
    <p:extLst>
      <p:ext uri="{BB962C8B-B14F-4D97-AF65-F5344CB8AC3E}">
        <p14:creationId xmlns:p14="http://schemas.microsoft.com/office/powerpoint/2010/main" val="856180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6CC29-B437-BB93-C727-E643B40AE83D}"/>
              </a:ext>
            </a:extLst>
          </p:cNvPr>
          <p:cNvSpPr txBox="1"/>
          <p:nvPr/>
        </p:nvSpPr>
        <p:spPr>
          <a:xfrm>
            <a:off x="813250" y="316616"/>
            <a:ext cx="10320770" cy="369332"/>
          </a:xfrm>
          <a:prstGeom prst="rect">
            <a:avLst/>
          </a:prstGeom>
          <a:noFill/>
        </p:spPr>
        <p:txBody>
          <a:bodyPr wrap="square">
            <a:spAutoFit/>
          </a:bodyPr>
          <a:lstStyle/>
          <a:p>
            <a:r>
              <a:rPr lang="en-US" dirty="0"/>
              <a:t>Run for low P values like 0.4 MPa with a quadratic mesh and increase no of increment steps</a:t>
            </a:r>
          </a:p>
        </p:txBody>
      </p:sp>
      <p:graphicFrame>
        <p:nvGraphicFramePr>
          <p:cNvPr id="4" name="Table 3">
            <a:extLst>
              <a:ext uri="{FF2B5EF4-FFF2-40B4-BE49-F238E27FC236}">
                <a16:creationId xmlns:a16="http://schemas.microsoft.com/office/drawing/2014/main" id="{E7CF59CB-9351-E03B-5F27-72907D951A87}"/>
              </a:ext>
            </a:extLst>
          </p:cNvPr>
          <p:cNvGraphicFramePr>
            <a:graphicFrameLocks noGrp="1"/>
          </p:cNvGraphicFramePr>
          <p:nvPr/>
        </p:nvGraphicFramePr>
        <p:xfrm>
          <a:off x="140737" y="955103"/>
          <a:ext cx="1656890" cy="5061955"/>
        </p:xfrm>
        <a:graphic>
          <a:graphicData uri="http://schemas.openxmlformats.org/drawingml/2006/table">
            <a:tbl>
              <a:tblPr>
                <a:tableStyleId>{5C22544A-7EE6-4342-B048-85BDC9FD1C3A}</a:tableStyleId>
              </a:tblPr>
              <a:tblGrid>
                <a:gridCol w="828445">
                  <a:extLst>
                    <a:ext uri="{9D8B030D-6E8A-4147-A177-3AD203B41FA5}">
                      <a16:colId xmlns:a16="http://schemas.microsoft.com/office/drawing/2014/main" val="1633774766"/>
                    </a:ext>
                  </a:extLst>
                </a:gridCol>
                <a:gridCol w="828445">
                  <a:extLst>
                    <a:ext uri="{9D8B030D-6E8A-4147-A177-3AD203B41FA5}">
                      <a16:colId xmlns:a16="http://schemas.microsoft.com/office/drawing/2014/main" val="971277774"/>
                    </a:ext>
                  </a:extLst>
                </a:gridCol>
              </a:tblGrid>
              <a:tr h="220085">
                <a:tc gridSpan="2">
                  <a:txBody>
                    <a:bodyPr/>
                    <a:lstStyle/>
                    <a:p>
                      <a:pPr algn="l" fontAlgn="b">
                        <a:buNone/>
                      </a:pPr>
                      <a:r>
                        <a:rPr lang="en-IN" sz="1200" u="none" strike="noStrike">
                          <a:effectLst/>
                          <a:latin typeface="Arial" panose="020B0604020202020204" pitchFamily="34" charset="0"/>
                          <a:cs typeface="Arial" panose="020B0604020202020204" pitchFamily="34" charset="0"/>
                        </a:rPr>
                        <a:t>P=-0.5MPa</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hMerge="1">
                  <a:txBody>
                    <a:bodyPr/>
                    <a:lstStyle/>
                    <a:p>
                      <a:endParaRPr lang="en-IN"/>
                    </a:p>
                  </a:txBody>
                  <a:tcPr/>
                </a:tc>
                <a:extLst>
                  <a:ext uri="{0D108BD9-81ED-4DB2-BD59-A6C34878D82A}">
                    <a16:rowId xmlns:a16="http://schemas.microsoft.com/office/drawing/2014/main" val="2318960967"/>
                  </a:ext>
                </a:extLst>
              </a:tr>
              <a:tr h="220085">
                <a:tc>
                  <a:txBody>
                    <a:bodyPr/>
                    <a:lstStyle/>
                    <a:p>
                      <a:pPr algn="l" fontAlgn="b">
                        <a:buNone/>
                      </a:pP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l" fontAlgn="b">
                        <a:buNone/>
                      </a:pP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1210051019"/>
                  </a:ext>
                </a:extLst>
              </a:tr>
              <a:tr h="220085">
                <a:tc>
                  <a:txBody>
                    <a:bodyPr/>
                    <a:lstStyle/>
                    <a:p>
                      <a:pPr algn="l" fontAlgn="b">
                        <a:buNone/>
                      </a:pPr>
                      <a:r>
                        <a:rPr lang="en-IN" sz="1200" u="none" strike="noStrike">
                          <a:effectLst/>
                          <a:latin typeface="Arial" panose="020B0604020202020204" pitchFamily="34" charset="0"/>
                          <a:cs typeface="Arial" panose="020B0604020202020204" pitchFamily="34" charset="0"/>
                        </a:rPr>
                        <a:t>Strain</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l" fontAlgn="b">
                        <a:buNone/>
                      </a:pPr>
                      <a:r>
                        <a:rPr lang="en-IN" sz="1200" u="none" strike="noStrike" dirty="0">
                          <a:effectLst/>
                          <a:latin typeface="Arial" panose="020B0604020202020204" pitchFamily="34" charset="0"/>
                          <a:cs typeface="Arial" panose="020B0604020202020204" pitchFamily="34" charset="0"/>
                        </a:rPr>
                        <a:t>Stress</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1718244634"/>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3126770255"/>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0.00325</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0.01</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871198857"/>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0.00656</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0.02</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2053745077"/>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0.01154</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0.035</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2133069164"/>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0.01906</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0.0575</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1964062724"/>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0.03044</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0.09125</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1979803358"/>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0.04772</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0.14188</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3207690005"/>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0.06525</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0.1925</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601862212"/>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0.08304</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0.24313</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1604193590"/>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0.09165</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0.26844</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3231324001"/>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0.09614</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0.28109</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3847836215"/>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0.10066</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0.29375</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2574315241"/>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0.10519</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0.30641</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3687378045"/>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0.10974</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0.31906</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3710749324"/>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0.1143</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0.33172</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3099472249"/>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0.11487</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0.3333</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2586117855"/>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0.11543</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0.33488</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1219520166"/>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0.11558</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0.33528</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222581047"/>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0.11579</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a:effectLst/>
                          <a:latin typeface="Arial" panose="020B0604020202020204" pitchFamily="34" charset="0"/>
                          <a:cs typeface="Arial" panose="020B0604020202020204" pitchFamily="34" charset="0"/>
                        </a:rPr>
                        <a:t>0.33587</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2545416995"/>
                  </a:ext>
                </a:extLst>
              </a:tr>
              <a:tr h="220085">
                <a:tc>
                  <a:txBody>
                    <a:bodyPr/>
                    <a:lstStyle/>
                    <a:p>
                      <a:pPr algn="r" fontAlgn="b">
                        <a:buNone/>
                      </a:pPr>
                      <a:r>
                        <a:rPr lang="en-IN" sz="1200" u="none" strike="noStrike">
                          <a:effectLst/>
                          <a:latin typeface="Arial" panose="020B0604020202020204" pitchFamily="34" charset="0"/>
                          <a:cs typeface="Arial" panose="020B0604020202020204" pitchFamily="34" charset="0"/>
                        </a:rPr>
                        <a:t>0.11611</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6521" marR="6521" marT="6521" marB="0" anchor="b"/>
                </a:tc>
                <a:tc>
                  <a:txBody>
                    <a:bodyPr/>
                    <a:lstStyle/>
                    <a:p>
                      <a:pPr algn="r" fontAlgn="b">
                        <a:buNone/>
                      </a:pPr>
                      <a:r>
                        <a:rPr lang="en-IN" sz="1200" u="none" strike="noStrike" dirty="0">
                          <a:effectLst/>
                          <a:latin typeface="Arial" panose="020B0604020202020204" pitchFamily="34" charset="0"/>
                          <a:cs typeface="Arial" panose="020B0604020202020204" pitchFamily="34" charset="0"/>
                        </a:rPr>
                        <a:t>0.33676</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6521" marR="6521" marT="6521" marB="0" anchor="b"/>
                </a:tc>
                <a:extLst>
                  <a:ext uri="{0D108BD9-81ED-4DB2-BD59-A6C34878D82A}">
                    <a16:rowId xmlns:a16="http://schemas.microsoft.com/office/drawing/2014/main" val="2402290262"/>
                  </a:ext>
                </a:extLst>
              </a:tr>
            </a:tbl>
          </a:graphicData>
        </a:graphic>
      </p:graphicFrame>
      <p:pic>
        <p:nvPicPr>
          <p:cNvPr id="5" name="Picture 4">
            <a:extLst>
              <a:ext uri="{FF2B5EF4-FFF2-40B4-BE49-F238E27FC236}">
                <a16:creationId xmlns:a16="http://schemas.microsoft.com/office/drawing/2014/main" id="{9A3F2ED0-2E11-BC5F-7DB9-D7E0AD0209CC}"/>
              </a:ext>
            </a:extLst>
          </p:cNvPr>
          <p:cNvPicPr>
            <a:picLocks noChangeAspect="1"/>
          </p:cNvPicPr>
          <p:nvPr/>
        </p:nvPicPr>
        <p:blipFill>
          <a:blip r:embed="rId2"/>
          <a:srcRect b="36786"/>
          <a:stretch>
            <a:fillRect/>
          </a:stretch>
        </p:blipFill>
        <p:spPr>
          <a:xfrm>
            <a:off x="2189018" y="4156096"/>
            <a:ext cx="6330343" cy="2325727"/>
          </a:xfrm>
          <a:prstGeom prst="rect">
            <a:avLst/>
          </a:prstGeom>
        </p:spPr>
      </p:pic>
      <p:graphicFrame>
        <p:nvGraphicFramePr>
          <p:cNvPr id="6" name="Chart 5">
            <a:extLst>
              <a:ext uri="{FF2B5EF4-FFF2-40B4-BE49-F238E27FC236}">
                <a16:creationId xmlns:a16="http://schemas.microsoft.com/office/drawing/2014/main" id="{759DE7C5-8A42-A91F-D5C1-85D465723DA6}"/>
              </a:ext>
            </a:extLst>
          </p:cNvPr>
          <p:cNvGraphicFramePr>
            <a:graphicFrameLocks/>
          </p:cNvGraphicFramePr>
          <p:nvPr/>
        </p:nvGraphicFramePr>
        <p:xfrm>
          <a:off x="2189018" y="955103"/>
          <a:ext cx="5811982" cy="307657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0388601B-1B07-F928-BE42-E5D747BE7F73}"/>
              </a:ext>
            </a:extLst>
          </p:cNvPr>
          <p:cNvSpPr txBox="1"/>
          <p:nvPr/>
        </p:nvSpPr>
        <p:spPr>
          <a:xfrm>
            <a:off x="8843057" y="1025487"/>
            <a:ext cx="2534856" cy="1477328"/>
          </a:xfrm>
          <a:prstGeom prst="rect">
            <a:avLst/>
          </a:prstGeom>
          <a:noFill/>
        </p:spPr>
        <p:txBody>
          <a:bodyPr wrap="square" rtlCol="0">
            <a:spAutoFit/>
          </a:bodyPr>
          <a:lstStyle/>
          <a:p>
            <a:r>
              <a:rPr lang="en-US" dirty="0"/>
              <a:t>For higher values, 1MPa doesn’t run because it runs for more than 2 </a:t>
            </a:r>
            <a:r>
              <a:rPr lang="en-US" dirty="0" err="1"/>
              <a:t>hrs</a:t>
            </a:r>
            <a:r>
              <a:rPr lang="en-US" dirty="0"/>
              <a:t>, and the ABAQUS license gets disconnected.</a:t>
            </a:r>
          </a:p>
        </p:txBody>
      </p:sp>
      <p:sp>
        <p:nvSpPr>
          <p:cNvPr id="8" name="TextBox 7">
            <a:extLst>
              <a:ext uri="{FF2B5EF4-FFF2-40B4-BE49-F238E27FC236}">
                <a16:creationId xmlns:a16="http://schemas.microsoft.com/office/drawing/2014/main" id="{A2434B8B-C64D-062D-1AA7-85D8B337635D}"/>
              </a:ext>
            </a:extLst>
          </p:cNvPr>
          <p:cNvSpPr txBox="1"/>
          <p:nvPr/>
        </p:nvSpPr>
        <p:spPr>
          <a:xfrm>
            <a:off x="8843057" y="2662366"/>
            <a:ext cx="2534856" cy="1200329"/>
          </a:xfrm>
          <a:prstGeom prst="rect">
            <a:avLst/>
          </a:prstGeom>
          <a:noFill/>
        </p:spPr>
        <p:txBody>
          <a:bodyPr wrap="square" rtlCol="0">
            <a:spAutoFit/>
          </a:bodyPr>
          <a:lstStyle/>
          <a:p>
            <a:r>
              <a:rPr lang="en-US" dirty="0"/>
              <a:t>For lower values of P applied:  The curve is a straight line similar to 0.4MPa</a:t>
            </a:r>
            <a:endParaRPr lang="en-IN" dirty="0"/>
          </a:p>
        </p:txBody>
      </p:sp>
      <p:sp>
        <p:nvSpPr>
          <p:cNvPr id="9" name="TextBox 8">
            <a:extLst>
              <a:ext uri="{FF2B5EF4-FFF2-40B4-BE49-F238E27FC236}">
                <a16:creationId xmlns:a16="http://schemas.microsoft.com/office/drawing/2014/main" id="{A24DDBA4-595F-EA25-464A-10D13E1E36A1}"/>
              </a:ext>
            </a:extLst>
          </p:cNvPr>
          <p:cNvSpPr txBox="1"/>
          <p:nvPr/>
        </p:nvSpPr>
        <p:spPr>
          <a:xfrm>
            <a:off x="8843057" y="4031673"/>
            <a:ext cx="2698703" cy="2031325"/>
          </a:xfrm>
          <a:prstGeom prst="rect">
            <a:avLst/>
          </a:prstGeom>
          <a:noFill/>
        </p:spPr>
        <p:txBody>
          <a:bodyPr wrap="square" rtlCol="0">
            <a:spAutoFit/>
          </a:bodyPr>
          <a:lstStyle/>
          <a:p>
            <a:r>
              <a:rPr lang="en-US" dirty="0"/>
              <a:t>The strain reached only 0.11611 for 0.4MPa</a:t>
            </a:r>
          </a:p>
          <a:p>
            <a:r>
              <a:rPr lang="en-US" dirty="0"/>
              <a:t>This is not in agreement with the test data as well.</a:t>
            </a:r>
          </a:p>
          <a:p>
            <a:r>
              <a:rPr lang="en-US" dirty="0"/>
              <a:t>Need higher values of strain to compare the change of slope.</a:t>
            </a:r>
            <a:endParaRPr lang="en-IN" dirty="0"/>
          </a:p>
        </p:txBody>
      </p:sp>
    </p:spTree>
    <p:extLst>
      <p:ext uri="{BB962C8B-B14F-4D97-AF65-F5344CB8AC3E}">
        <p14:creationId xmlns:p14="http://schemas.microsoft.com/office/powerpoint/2010/main" val="1077068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AA666F-5B1B-E15F-170A-33BB1B9140F1}"/>
              </a:ext>
            </a:extLst>
          </p:cNvPr>
          <p:cNvSpPr txBox="1"/>
          <p:nvPr/>
        </p:nvSpPr>
        <p:spPr>
          <a:xfrm>
            <a:off x="602672" y="363682"/>
            <a:ext cx="4166754" cy="369332"/>
          </a:xfrm>
          <a:prstGeom prst="rect">
            <a:avLst/>
          </a:prstGeom>
          <a:noFill/>
        </p:spPr>
        <p:txBody>
          <a:bodyPr wrap="square" rtlCol="0">
            <a:spAutoFit/>
          </a:bodyPr>
          <a:lstStyle/>
          <a:p>
            <a:r>
              <a:rPr lang="en-US" dirty="0"/>
              <a:t>Test data being used till now:</a:t>
            </a:r>
            <a:endParaRPr lang="en-IN" dirty="0"/>
          </a:p>
        </p:txBody>
      </p:sp>
      <p:graphicFrame>
        <p:nvGraphicFramePr>
          <p:cNvPr id="3" name="Table 2">
            <a:extLst>
              <a:ext uri="{FF2B5EF4-FFF2-40B4-BE49-F238E27FC236}">
                <a16:creationId xmlns:a16="http://schemas.microsoft.com/office/drawing/2014/main" id="{9DE5DD96-7D9E-1E7B-52C9-6A9B0CC07E58}"/>
              </a:ext>
            </a:extLst>
          </p:cNvPr>
          <p:cNvGraphicFramePr>
            <a:graphicFrameLocks noGrp="1"/>
          </p:cNvGraphicFramePr>
          <p:nvPr>
            <p:extLst>
              <p:ext uri="{D42A27DB-BD31-4B8C-83A1-F6EECF244321}">
                <p14:modId xmlns:p14="http://schemas.microsoft.com/office/powerpoint/2010/main" val="2740093133"/>
              </p:ext>
            </p:extLst>
          </p:nvPr>
        </p:nvGraphicFramePr>
        <p:xfrm>
          <a:off x="1728278" y="904009"/>
          <a:ext cx="1735642" cy="2240970"/>
        </p:xfrm>
        <a:graphic>
          <a:graphicData uri="http://schemas.openxmlformats.org/drawingml/2006/table">
            <a:tbl>
              <a:tblPr>
                <a:tableStyleId>{5C22544A-7EE6-4342-B048-85BDC9FD1C3A}</a:tableStyleId>
              </a:tblPr>
              <a:tblGrid>
                <a:gridCol w="867821">
                  <a:extLst>
                    <a:ext uri="{9D8B030D-6E8A-4147-A177-3AD203B41FA5}">
                      <a16:colId xmlns:a16="http://schemas.microsoft.com/office/drawing/2014/main" val="2921984554"/>
                    </a:ext>
                  </a:extLst>
                </a:gridCol>
                <a:gridCol w="867821">
                  <a:extLst>
                    <a:ext uri="{9D8B030D-6E8A-4147-A177-3AD203B41FA5}">
                      <a16:colId xmlns:a16="http://schemas.microsoft.com/office/drawing/2014/main" val="2073072813"/>
                    </a:ext>
                  </a:extLst>
                </a:gridCol>
              </a:tblGrid>
              <a:tr h="224097">
                <a:tc gridSpan="2">
                  <a:txBody>
                    <a:bodyPr/>
                    <a:lstStyle/>
                    <a:p>
                      <a:pPr algn="l" fontAlgn="b">
                        <a:buNone/>
                      </a:pPr>
                      <a:r>
                        <a:rPr lang="en-IN" sz="1400" u="none" strike="noStrike" dirty="0">
                          <a:effectLst/>
                        </a:rPr>
                        <a:t>Uniaxial test data</a:t>
                      </a:r>
                      <a:endParaRPr lang="en-IN" sz="14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extLst>
                  <a:ext uri="{0D108BD9-81ED-4DB2-BD59-A6C34878D82A}">
                    <a16:rowId xmlns:a16="http://schemas.microsoft.com/office/drawing/2014/main" val="1228655718"/>
                  </a:ext>
                </a:extLst>
              </a:tr>
              <a:tr h="224097">
                <a:tc>
                  <a:txBody>
                    <a:bodyPr/>
                    <a:lstStyle/>
                    <a:p>
                      <a:pPr algn="l" fontAlgn="b">
                        <a:buNone/>
                      </a:pPr>
                      <a:r>
                        <a:rPr lang="en-IN" sz="1400" u="none" strike="noStrike">
                          <a:effectLst/>
                        </a:rPr>
                        <a:t>Strain</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buNone/>
                      </a:pPr>
                      <a:r>
                        <a:rPr lang="en-IN" sz="1400" u="none" strike="noStrike">
                          <a:effectLst/>
                        </a:rPr>
                        <a:t>Stress</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2680672"/>
                  </a:ext>
                </a:extLst>
              </a:tr>
              <a:tr h="224097">
                <a:tc>
                  <a:txBody>
                    <a:bodyPr/>
                    <a:lstStyle/>
                    <a:p>
                      <a:pPr algn="r" fontAlgn="b">
                        <a:buNone/>
                      </a:pPr>
                      <a:r>
                        <a:rPr lang="en-IN" sz="1400" u="none" strike="noStrike">
                          <a:effectLst/>
                        </a:rPr>
                        <a:t>0.038</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400" u="none" strike="noStrike" dirty="0">
                          <a:effectLst/>
                        </a:rPr>
                        <a:t>0.054</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38638396"/>
                  </a:ext>
                </a:extLst>
              </a:tr>
              <a:tr h="224097">
                <a:tc>
                  <a:txBody>
                    <a:bodyPr/>
                    <a:lstStyle/>
                    <a:p>
                      <a:pPr algn="r" fontAlgn="b">
                        <a:buNone/>
                      </a:pPr>
                      <a:r>
                        <a:rPr lang="en-IN" sz="1400" u="none" strike="noStrike">
                          <a:effectLst/>
                        </a:rPr>
                        <a:t>0.1338</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400" u="none" strike="noStrike">
                          <a:effectLst/>
                        </a:rPr>
                        <a:t>0.152</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75420655"/>
                  </a:ext>
                </a:extLst>
              </a:tr>
              <a:tr h="224097">
                <a:tc>
                  <a:txBody>
                    <a:bodyPr/>
                    <a:lstStyle/>
                    <a:p>
                      <a:pPr algn="r" fontAlgn="b">
                        <a:buNone/>
                      </a:pPr>
                      <a:r>
                        <a:rPr lang="en-IN" sz="1400" u="none" strike="noStrike">
                          <a:effectLst/>
                        </a:rPr>
                        <a:t>0.221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400" u="none" strike="noStrike">
                          <a:effectLst/>
                        </a:rPr>
                        <a:t>0.254</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36345836"/>
                  </a:ext>
                </a:extLst>
              </a:tr>
              <a:tr h="224097">
                <a:tc>
                  <a:txBody>
                    <a:bodyPr/>
                    <a:lstStyle/>
                    <a:p>
                      <a:pPr algn="r" fontAlgn="b">
                        <a:buNone/>
                      </a:pPr>
                      <a:r>
                        <a:rPr lang="en-IN" sz="1400" u="none" strike="noStrike">
                          <a:effectLst/>
                        </a:rPr>
                        <a:t>0.345</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400" u="none" strike="noStrike">
                          <a:effectLst/>
                        </a:rPr>
                        <a:t>0.362</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64896579"/>
                  </a:ext>
                </a:extLst>
              </a:tr>
              <a:tr h="224097">
                <a:tc>
                  <a:txBody>
                    <a:bodyPr/>
                    <a:lstStyle/>
                    <a:p>
                      <a:pPr algn="r" fontAlgn="b">
                        <a:buNone/>
                      </a:pPr>
                      <a:r>
                        <a:rPr lang="en-IN" sz="1400" u="none" strike="noStrike">
                          <a:effectLst/>
                        </a:rPr>
                        <a:t>0.46</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400" u="none" strike="noStrike">
                          <a:effectLst/>
                        </a:rPr>
                        <a:t>0.459</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2735393"/>
                  </a:ext>
                </a:extLst>
              </a:tr>
              <a:tr h="224097">
                <a:tc>
                  <a:txBody>
                    <a:bodyPr/>
                    <a:lstStyle/>
                    <a:p>
                      <a:pPr algn="r" fontAlgn="b">
                        <a:buNone/>
                      </a:pPr>
                      <a:r>
                        <a:rPr lang="en-IN" sz="1400" u="none" strike="noStrike">
                          <a:effectLst/>
                        </a:rPr>
                        <a:t>0.6242</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400" u="none" strike="noStrike">
                          <a:effectLst/>
                        </a:rPr>
                        <a:t>0.583</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58772296"/>
                  </a:ext>
                </a:extLst>
              </a:tr>
              <a:tr h="224097">
                <a:tc>
                  <a:txBody>
                    <a:bodyPr/>
                    <a:lstStyle/>
                    <a:p>
                      <a:pPr algn="r" fontAlgn="b">
                        <a:buNone/>
                      </a:pPr>
                      <a:r>
                        <a:rPr lang="en-IN" sz="1400" u="none" strike="noStrike">
                          <a:effectLst/>
                        </a:rPr>
                        <a:t>0.851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400" u="none" strike="noStrike">
                          <a:effectLst/>
                        </a:rPr>
                        <a:t>0.656</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16226570"/>
                  </a:ext>
                </a:extLst>
              </a:tr>
              <a:tr h="224097">
                <a:tc>
                  <a:txBody>
                    <a:bodyPr/>
                    <a:lstStyle/>
                    <a:p>
                      <a:pPr algn="r" fontAlgn="b">
                        <a:buNone/>
                      </a:pPr>
                      <a:r>
                        <a:rPr lang="en-IN" sz="1400" u="none" strike="noStrike">
                          <a:effectLst/>
                        </a:rPr>
                        <a:t>1.4268</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buNone/>
                      </a:pPr>
                      <a:r>
                        <a:rPr lang="en-IN" sz="1400" u="none" strike="noStrike" dirty="0">
                          <a:effectLst/>
                        </a:rPr>
                        <a:t>0.73</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471195"/>
                  </a:ext>
                </a:extLst>
              </a:tr>
            </a:tbl>
          </a:graphicData>
        </a:graphic>
      </p:graphicFrame>
      <p:graphicFrame>
        <p:nvGraphicFramePr>
          <p:cNvPr id="4" name="Chart 3">
            <a:extLst>
              <a:ext uri="{FF2B5EF4-FFF2-40B4-BE49-F238E27FC236}">
                <a16:creationId xmlns:a16="http://schemas.microsoft.com/office/drawing/2014/main" id="{FF0644BB-2B39-FF9C-CBD9-801AFE68A0EB}"/>
              </a:ext>
            </a:extLst>
          </p:cNvPr>
          <p:cNvGraphicFramePr>
            <a:graphicFrameLocks/>
          </p:cNvGraphicFramePr>
          <p:nvPr/>
        </p:nvGraphicFramePr>
        <p:xfrm>
          <a:off x="197426" y="3236308"/>
          <a:ext cx="4572000" cy="2817421"/>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0BF03B72-01D2-76A8-3E1B-084CA780C57A}"/>
              </a:ext>
            </a:extLst>
          </p:cNvPr>
          <p:cNvPicPr>
            <a:picLocks noChangeAspect="1"/>
          </p:cNvPicPr>
          <p:nvPr/>
        </p:nvPicPr>
        <p:blipFill>
          <a:blip r:embed="rId3"/>
          <a:srcRect r="27117"/>
          <a:stretch>
            <a:fillRect/>
          </a:stretch>
        </p:blipFill>
        <p:spPr>
          <a:xfrm>
            <a:off x="4769426" y="904009"/>
            <a:ext cx="6721363" cy="4172149"/>
          </a:xfrm>
          <a:prstGeom prst="rect">
            <a:avLst/>
          </a:prstGeom>
        </p:spPr>
      </p:pic>
      <p:sp>
        <p:nvSpPr>
          <p:cNvPr id="6" name="TextBox 5">
            <a:extLst>
              <a:ext uri="{FF2B5EF4-FFF2-40B4-BE49-F238E27FC236}">
                <a16:creationId xmlns:a16="http://schemas.microsoft.com/office/drawing/2014/main" id="{A32FE9FA-C661-2E3F-81DF-E94BDE6BAD7E}"/>
              </a:ext>
            </a:extLst>
          </p:cNvPr>
          <p:cNvSpPr txBox="1"/>
          <p:nvPr/>
        </p:nvSpPr>
        <p:spPr>
          <a:xfrm>
            <a:off x="1423447" y="6494318"/>
            <a:ext cx="10876708" cy="307777"/>
          </a:xfrm>
          <a:prstGeom prst="rect">
            <a:avLst/>
          </a:prstGeom>
          <a:noFill/>
        </p:spPr>
        <p:txBody>
          <a:bodyPr wrap="square">
            <a:spAutoFit/>
          </a:bodyPr>
          <a:lstStyle/>
          <a:p>
            <a:r>
              <a:rPr lang="en-IN" sz="1400" dirty="0">
                <a:hlinkClick r:id="rId4">
                  <a:extLst>
                    <a:ext uri="{A12FA001-AC4F-418D-AE19-62706E023703}">
                      <ahyp:hlinkClr xmlns:ahyp="http://schemas.microsoft.com/office/drawing/2018/hyperlinkcolor" val="tx"/>
                    </a:ext>
                  </a:extLst>
                </a:hlinkClick>
              </a:rPr>
              <a:t>https://abaqus.uclouvain.be/English/SIMACAEGSARefMap/simagsa-tmaterialpropertieshyperelasticmodelfortherubber.htm</a:t>
            </a:r>
            <a:r>
              <a:rPr lang="en-IN" sz="1400" dirty="0"/>
              <a:t> </a:t>
            </a:r>
          </a:p>
        </p:txBody>
      </p:sp>
    </p:spTree>
    <p:extLst>
      <p:ext uri="{BB962C8B-B14F-4D97-AF65-F5344CB8AC3E}">
        <p14:creationId xmlns:p14="http://schemas.microsoft.com/office/powerpoint/2010/main" val="4120209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4365A3-2378-03DE-63B8-5F4F7A9E11E3}"/>
              </a:ext>
            </a:extLst>
          </p:cNvPr>
          <p:cNvSpPr txBox="1"/>
          <p:nvPr/>
        </p:nvSpPr>
        <p:spPr>
          <a:xfrm>
            <a:off x="1404527" y="6246500"/>
            <a:ext cx="8263370" cy="307777"/>
          </a:xfrm>
          <a:prstGeom prst="rect">
            <a:avLst/>
          </a:prstGeom>
          <a:noFill/>
        </p:spPr>
        <p:txBody>
          <a:bodyPr wrap="square">
            <a:spAutoFit/>
          </a:bodyPr>
          <a:lstStyle/>
          <a:p>
            <a:r>
              <a:rPr lang="en-IN" sz="1400" dirty="0">
                <a:hlinkClick r:id="rId2">
                  <a:extLst>
                    <a:ext uri="{A12FA001-AC4F-418D-AE19-62706E023703}">
                      <ahyp:hlinkClr xmlns:ahyp="http://schemas.microsoft.com/office/drawing/2018/hyperlinkcolor" val="tx"/>
                    </a:ext>
                  </a:extLst>
                </a:hlinkClick>
              </a:rPr>
              <a:t>https://iopscience.iop.org/article/10.1088/1757-899X/888/1/012065/pdf</a:t>
            </a:r>
            <a:r>
              <a:rPr lang="en-IN" sz="1400" dirty="0"/>
              <a:t> </a:t>
            </a:r>
          </a:p>
        </p:txBody>
      </p:sp>
      <p:pic>
        <p:nvPicPr>
          <p:cNvPr id="6" name="Picture 5">
            <a:extLst>
              <a:ext uri="{FF2B5EF4-FFF2-40B4-BE49-F238E27FC236}">
                <a16:creationId xmlns:a16="http://schemas.microsoft.com/office/drawing/2014/main" id="{1CB1733A-9989-9769-5B5B-CE256B12921B}"/>
              </a:ext>
            </a:extLst>
          </p:cNvPr>
          <p:cNvPicPr>
            <a:picLocks noChangeAspect="1"/>
          </p:cNvPicPr>
          <p:nvPr/>
        </p:nvPicPr>
        <p:blipFill>
          <a:blip r:embed="rId3"/>
          <a:srcRect l="27775" r="2563"/>
          <a:stretch>
            <a:fillRect/>
          </a:stretch>
        </p:blipFill>
        <p:spPr>
          <a:xfrm>
            <a:off x="187037" y="1551359"/>
            <a:ext cx="4613564" cy="4486879"/>
          </a:xfrm>
          <a:prstGeom prst="rect">
            <a:avLst/>
          </a:prstGeom>
        </p:spPr>
      </p:pic>
      <p:pic>
        <p:nvPicPr>
          <p:cNvPr id="8" name="Picture 7">
            <a:extLst>
              <a:ext uri="{FF2B5EF4-FFF2-40B4-BE49-F238E27FC236}">
                <a16:creationId xmlns:a16="http://schemas.microsoft.com/office/drawing/2014/main" id="{A6232CB5-F559-3D3E-E2F0-FB181F4E4824}"/>
              </a:ext>
            </a:extLst>
          </p:cNvPr>
          <p:cNvPicPr>
            <a:picLocks noChangeAspect="1"/>
          </p:cNvPicPr>
          <p:nvPr/>
        </p:nvPicPr>
        <p:blipFill>
          <a:blip r:embed="rId4"/>
          <a:stretch>
            <a:fillRect/>
          </a:stretch>
        </p:blipFill>
        <p:spPr>
          <a:xfrm>
            <a:off x="103628" y="265084"/>
            <a:ext cx="6622756" cy="1145325"/>
          </a:xfrm>
          <a:prstGeom prst="rect">
            <a:avLst/>
          </a:prstGeom>
        </p:spPr>
      </p:pic>
      <p:pic>
        <p:nvPicPr>
          <p:cNvPr id="9" name="Picture 8">
            <a:extLst>
              <a:ext uri="{FF2B5EF4-FFF2-40B4-BE49-F238E27FC236}">
                <a16:creationId xmlns:a16="http://schemas.microsoft.com/office/drawing/2014/main" id="{94AB5651-EC82-F4E5-8F23-6AAFF633F4A7}"/>
              </a:ext>
            </a:extLst>
          </p:cNvPr>
          <p:cNvPicPr>
            <a:picLocks noChangeAspect="1"/>
          </p:cNvPicPr>
          <p:nvPr/>
        </p:nvPicPr>
        <p:blipFill>
          <a:blip r:embed="rId5"/>
          <a:stretch>
            <a:fillRect/>
          </a:stretch>
        </p:blipFill>
        <p:spPr>
          <a:xfrm>
            <a:off x="4964284" y="1588595"/>
            <a:ext cx="6805427" cy="4479719"/>
          </a:xfrm>
          <a:prstGeom prst="rect">
            <a:avLst/>
          </a:prstGeom>
        </p:spPr>
      </p:pic>
    </p:spTree>
    <p:extLst>
      <p:ext uri="{BB962C8B-B14F-4D97-AF65-F5344CB8AC3E}">
        <p14:creationId xmlns:p14="http://schemas.microsoft.com/office/powerpoint/2010/main" val="3909703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67008-7F58-FC1C-DF33-C4D4943BFCC2}"/>
              </a:ext>
            </a:extLst>
          </p:cNvPr>
          <p:cNvPicPr>
            <a:picLocks noChangeAspect="1"/>
          </p:cNvPicPr>
          <p:nvPr/>
        </p:nvPicPr>
        <p:blipFill>
          <a:blip r:embed="rId2"/>
          <a:srcRect r="12708"/>
          <a:stretch>
            <a:fillRect/>
          </a:stretch>
        </p:blipFill>
        <p:spPr>
          <a:xfrm>
            <a:off x="0" y="0"/>
            <a:ext cx="6591847" cy="3500751"/>
          </a:xfrm>
          <a:prstGeom prst="rect">
            <a:avLst/>
          </a:prstGeom>
        </p:spPr>
      </p:pic>
      <p:pic>
        <p:nvPicPr>
          <p:cNvPr id="5" name="Picture 4">
            <a:extLst>
              <a:ext uri="{FF2B5EF4-FFF2-40B4-BE49-F238E27FC236}">
                <a16:creationId xmlns:a16="http://schemas.microsoft.com/office/drawing/2014/main" id="{7383EC62-65CC-1B23-2A6B-4415AEAE3470}"/>
              </a:ext>
            </a:extLst>
          </p:cNvPr>
          <p:cNvPicPr>
            <a:picLocks noChangeAspect="1"/>
          </p:cNvPicPr>
          <p:nvPr/>
        </p:nvPicPr>
        <p:blipFill>
          <a:blip r:embed="rId3"/>
          <a:stretch>
            <a:fillRect/>
          </a:stretch>
        </p:blipFill>
        <p:spPr>
          <a:xfrm>
            <a:off x="5600153" y="3130086"/>
            <a:ext cx="6591847" cy="3727914"/>
          </a:xfrm>
          <a:prstGeom prst="rect">
            <a:avLst/>
          </a:prstGeom>
        </p:spPr>
      </p:pic>
      <p:sp>
        <p:nvSpPr>
          <p:cNvPr id="8" name="TextBox 7">
            <a:extLst>
              <a:ext uri="{FF2B5EF4-FFF2-40B4-BE49-F238E27FC236}">
                <a16:creationId xmlns:a16="http://schemas.microsoft.com/office/drawing/2014/main" id="{FD935768-1286-2C05-942E-20E85372E3A7}"/>
              </a:ext>
            </a:extLst>
          </p:cNvPr>
          <p:cNvSpPr txBox="1"/>
          <p:nvPr/>
        </p:nvSpPr>
        <p:spPr>
          <a:xfrm>
            <a:off x="1752099" y="4209879"/>
            <a:ext cx="4197928" cy="646331"/>
          </a:xfrm>
          <a:prstGeom prst="rect">
            <a:avLst/>
          </a:prstGeom>
          <a:noFill/>
        </p:spPr>
        <p:txBody>
          <a:bodyPr wrap="square" rtlCol="0">
            <a:spAutoFit/>
          </a:bodyPr>
          <a:lstStyle/>
          <a:p>
            <a:r>
              <a:rPr lang="en-US" dirty="0"/>
              <a:t>Stable for Polynomial n=2 </a:t>
            </a:r>
          </a:p>
          <a:p>
            <a:r>
              <a:rPr lang="en-US" dirty="0"/>
              <a:t>and Odgen n=3</a:t>
            </a:r>
            <a:endParaRPr lang="en-IN" dirty="0"/>
          </a:p>
        </p:txBody>
      </p:sp>
    </p:spTree>
    <p:extLst>
      <p:ext uri="{BB962C8B-B14F-4D97-AF65-F5344CB8AC3E}">
        <p14:creationId xmlns:p14="http://schemas.microsoft.com/office/powerpoint/2010/main" val="2183950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536569" y="1297306"/>
            <a:ext cx="9979057" cy="4956421"/>
          </a:xfrm>
          <a:prstGeom prst="rect">
            <a:avLst/>
          </a:prstGeom>
        </p:spPr>
        <p:txBody>
          <a:bodyPr wrap="square" lIns="0" tIns="0" rIns="0" bIns="0" rtlCol="0" anchor="t">
            <a:spAutoFit/>
          </a:bodyPr>
          <a:lstStyle/>
          <a:p>
            <a:pPr marL="460610" lvl="1" indent="-230305">
              <a:lnSpc>
                <a:spcPts val="2987"/>
              </a:lnSpc>
              <a:spcBef>
                <a:spcPct val="0"/>
              </a:spcBef>
              <a:buFont typeface="Arial"/>
              <a:buChar char="•"/>
            </a:pPr>
            <a:r>
              <a:rPr lang="en-US" spc="85" dirty="0">
                <a:solidFill>
                  <a:srgbClr val="000000"/>
                </a:solidFill>
                <a:ea typeface="Didact Gothic"/>
                <a:cs typeface="Didact Gothic"/>
                <a:sym typeface="Didact Gothic"/>
              </a:rPr>
              <a:t>Mechanical tests were conducted on Chloroprene rubber with varying carbon black fillers, crosslinking densities, and unfilled Nitrile rubber as a reference.</a:t>
            </a:r>
          </a:p>
          <a:p>
            <a:pPr marL="460610" lvl="1" indent="-230305">
              <a:lnSpc>
                <a:spcPts val="2987"/>
              </a:lnSpc>
              <a:spcBef>
                <a:spcPct val="0"/>
              </a:spcBef>
              <a:buFont typeface="Arial"/>
              <a:buChar char="•"/>
            </a:pPr>
            <a:r>
              <a:rPr lang="en-US" spc="85" dirty="0">
                <a:solidFill>
                  <a:srgbClr val="000000"/>
                </a:solidFill>
                <a:ea typeface="Didact Gothic"/>
                <a:cs typeface="Didact Gothic"/>
                <a:sym typeface="Didact Gothic"/>
              </a:rPr>
              <a:t>Compression tests performed in two modes:</a:t>
            </a:r>
          </a:p>
          <a:p>
            <a:pPr marL="921220" lvl="2" indent="-307073">
              <a:lnSpc>
                <a:spcPts val="2987"/>
              </a:lnSpc>
              <a:spcBef>
                <a:spcPct val="0"/>
              </a:spcBef>
              <a:buFont typeface="Arial"/>
              <a:buChar char="⚬"/>
            </a:pPr>
            <a:r>
              <a:rPr lang="en-US" spc="85" dirty="0">
                <a:solidFill>
                  <a:srgbClr val="000000"/>
                </a:solidFill>
                <a:ea typeface="Didact Gothic"/>
                <a:cs typeface="Didact Gothic"/>
                <a:sym typeface="Didact Gothic"/>
              </a:rPr>
              <a:t>Uniaxial compression</a:t>
            </a:r>
          </a:p>
          <a:p>
            <a:pPr marL="921220" lvl="2" indent="-307073">
              <a:lnSpc>
                <a:spcPts val="2987"/>
              </a:lnSpc>
              <a:spcBef>
                <a:spcPct val="0"/>
              </a:spcBef>
              <a:buFont typeface="Arial"/>
              <a:buChar char="⚬"/>
            </a:pPr>
            <a:r>
              <a:rPr lang="en-US" spc="85" dirty="0">
                <a:solidFill>
                  <a:srgbClr val="000000"/>
                </a:solidFill>
                <a:ea typeface="Didact Gothic"/>
                <a:cs typeface="Didact Gothic"/>
                <a:sym typeface="Didact Gothic"/>
              </a:rPr>
              <a:t>Plane-strain compression</a:t>
            </a:r>
          </a:p>
          <a:p>
            <a:pPr marL="460610" lvl="1" indent="-230305">
              <a:lnSpc>
                <a:spcPts val="2987"/>
              </a:lnSpc>
              <a:spcBef>
                <a:spcPct val="0"/>
              </a:spcBef>
              <a:buFont typeface="Arial"/>
              <a:buChar char="•"/>
            </a:pPr>
            <a:r>
              <a:rPr lang="en-US" spc="85" dirty="0">
                <a:solidFill>
                  <a:srgbClr val="000000"/>
                </a:solidFill>
                <a:ea typeface="Didact Gothic"/>
                <a:cs typeface="Didact Gothic"/>
                <a:sym typeface="Didact Gothic"/>
              </a:rPr>
              <a:t>All experiments executed at </a:t>
            </a:r>
            <a:r>
              <a:rPr lang="en-US" b="1" u="sng" spc="85" dirty="0">
                <a:solidFill>
                  <a:srgbClr val="000000"/>
                </a:solidFill>
                <a:ea typeface="Didact Gothic"/>
                <a:cs typeface="Didact Gothic"/>
                <a:sym typeface="Didact Gothic"/>
              </a:rPr>
              <a:t>room temperature</a:t>
            </a:r>
            <a:r>
              <a:rPr lang="en-US" b="1" spc="85" dirty="0">
                <a:solidFill>
                  <a:srgbClr val="000000"/>
                </a:solidFill>
                <a:ea typeface="Didact Gothic"/>
                <a:cs typeface="Didact Gothic"/>
                <a:sym typeface="Didact Gothic"/>
              </a:rPr>
              <a:t> </a:t>
            </a:r>
            <a:r>
              <a:rPr lang="en-US" spc="85" dirty="0">
                <a:solidFill>
                  <a:srgbClr val="000000"/>
                </a:solidFill>
                <a:ea typeface="Didact Gothic"/>
                <a:cs typeface="Didact Gothic"/>
                <a:sym typeface="Didact Gothic"/>
              </a:rPr>
              <a:t>on a computer-controlled Instron servo-hydraulic testing machine using strain control to minimize external compliance errors.</a:t>
            </a:r>
          </a:p>
          <a:p>
            <a:pPr marL="460610" lvl="1" indent="-230305">
              <a:lnSpc>
                <a:spcPts val="2987"/>
              </a:lnSpc>
              <a:spcBef>
                <a:spcPct val="0"/>
              </a:spcBef>
              <a:buFont typeface="Arial"/>
              <a:buChar char="•"/>
            </a:pPr>
            <a:r>
              <a:rPr lang="en-US" spc="85" dirty="0">
                <a:solidFill>
                  <a:srgbClr val="000000"/>
                </a:solidFill>
                <a:ea typeface="Didact Gothic"/>
                <a:cs typeface="Didact Gothic"/>
                <a:sym typeface="Didact Gothic"/>
              </a:rPr>
              <a:t>Each specimen underwent </a:t>
            </a:r>
            <a:r>
              <a:rPr lang="en-US" b="1" u="sng" spc="85" dirty="0">
                <a:solidFill>
                  <a:srgbClr val="000000"/>
                </a:solidFill>
                <a:ea typeface="Didact Gothic"/>
                <a:cs typeface="Didact Gothic"/>
                <a:sym typeface="Didact Gothic"/>
              </a:rPr>
              <a:t>5–6 pre-conditioning load cycles</a:t>
            </a:r>
            <a:r>
              <a:rPr lang="en-US" b="1" spc="85" dirty="0">
                <a:solidFill>
                  <a:srgbClr val="000000"/>
                </a:solidFill>
                <a:ea typeface="Didact Gothic"/>
                <a:cs typeface="Didact Gothic"/>
                <a:sym typeface="Didact Gothic"/>
              </a:rPr>
              <a:t> </a:t>
            </a:r>
            <a:r>
              <a:rPr lang="en-US" spc="85" dirty="0">
                <a:solidFill>
                  <a:srgbClr val="000000"/>
                </a:solidFill>
                <a:ea typeface="Didact Gothic"/>
                <a:cs typeface="Didact Gothic"/>
                <a:sym typeface="Didact Gothic"/>
              </a:rPr>
              <a:t>to a final strain of about -1 to eliminate the Mullins effect and ensure repeatability.</a:t>
            </a:r>
          </a:p>
          <a:p>
            <a:pPr marL="460610" lvl="1" indent="-230305">
              <a:lnSpc>
                <a:spcPts val="2987"/>
              </a:lnSpc>
              <a:spcBef>
                <a:spcPct val="0"/>
              </a:spcBef>
              <a:buFont typeface="Arial"/>
              <a:buChar char="•"/>
            </a:pPr>
            <a:r>
              <a:rPr lang="en-US" spc="85" dirty="0">
                <a:solidFill>
                  <a:srgbClr val="000000"/>
                </a:solidFill>
                <a:ea typeface="Didact Gothic"/>
                <a:cs typeface="Didact Gothic"/>
                <a:sym typeface="Didact Gothic"/>
              </a:rPr>
              <a:t>Loading paths included strain-rate sweeps (to probe rate-dependence) and relaxation segments (to probe relaxation), both during uploading and unloading phases</a:t>
            </a:r>
          </a:p>
        </p:txBody>
      </p:sp>
      <p:sp>
        <p:nvSpPr>
          <p:cNvPr id="5" name="TextBox 5"/>
          <p:cNvSpPr txBox="1"/>
          <p:nvPr/>
        </p:nvSpPr>
        <p:spPr>
          <a:xfrm>
            <a:off x="3424681" y="0"/>
            <a:ext cx="5342638" cy="835165"/>
          </a:xfrm>
          <a:prstGeom prst="rect">
            <a:avLst/>
          </a:prstGeom>
        </p:spPr>
        <p:txBody>
          <a:bodyPr lIns="0" tIns="0" rIns="0" bIns="0" rtlCol="0" anchor="t">
            <a:spAutoFit/>
          </a:bodyPr>
          <a:lstStyle/>
          <a:p>
            <a:pPr algn="ctr">
              <a:lnSpc>
                <a:spcPts val="7527"/>
              </a:lnSpc>
              <a:spcBef>
                <a:spcPct val="0"/>
              </a:spcBef>
            </a:pPr>
            <a:r>
              <a:rPr lang="en-US" sz="4000" spc="-134" dirty="0">
                <a:solidFill>
                  <a:srgbClr val="3D3D3D"/>
                </a:solidFill>
                <a:latin typeface="+mj-lt"/>
                <a:ea typeface="Cardo"/>
                <a:cs typeface="Cardo"/>
                <a:sym typeface="Cardo"/>
              </a:rPr>
              <a:t>Experiments</a:t>
            </a:r>
          </a:p>
        </p:txBody>
      </p:sp>
      <p:sp>
        <p:nvSpPr>
          <p:cNvPr id="6" name="TextBox 6"/>
          <p:cNvSpPr txBox="1"/>
          <p:nvPr/>
        </p:nvSpPr>
        <p:spPr>
          <a:xfrm>
            <a:off x="1807590" y="811788"/>
            <a:ext cx="5133417" cy="456535"/>
          </a:xfrm>
          <a:prstGeom prst="rect">
            <a:avLst/>
          </a:prstGeom>
        </p:spPr>
        <p:txBody>
          <a:bodyPr lIns="0" tIns="0" rIns="0" bIns="0" rtlCol="0" anchor="t">
            <a:spAutoFit/>
          </a:bodyPr>
          <a:lstStyle/>
          <a:p>
            <a:pPr>
              <a:lnSpc>
                <a:spcPts val="4107"/>
              </a:lnSpc>
              <a:spcBef>
                <a:spcPct val="0"/>
              </a:spcBef>
            </a:pPr>
            <a:r>
              <a:rPr lang="en-US" sz="2000" b="1" spc="235" dirty="0">
                <a:solidFill>
                  <a:srgbClr val="3D3D3D"/>
                </a:solidFill>
                <a:latin typeface="+mj-lt"/>
                <a:ea typeface="Didact Gothic"/>
                <a:cs typeface="Didact Gothic"/>
                <a:sym typeface="Didact Gothic"/>
              </a:rPr>
              <a:t>Procedure</a:t>
            </a:r>
          </a:p>
        </p:txBody>
      </p:sp>
    </p:spTree>
    <p:extLst>
      <p:ext uri="{BB962C8B-B14F-4D97-AF65-F5344CB8AC3E}">
        <p14:creationId xmlns:p14="http://schemas.microsoft.com/office/powerpoint/2010/main" val="3847053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091104-6BB4-602D-3550-4F6FAF6A578B}"/>
              </a:ext>
            </a:extLst>
          </p:cNvPr>
          <p:cNvPicPr>
            <a:picLocks noChangeAspect="1"/>
          </p:cNvPicPr>
          <p:nvPr/>
        </p:nvPicPr>
        <p:blipFill>
          <a:blip r:embed="rId2"/>
          <a:stretch>
            <a:fillRect/>
          </a:stretch>
        </p:blipFill>
        <p:spPr>
          <a:xfrm>
            <a:off x="177048" y="185853"/>
            <a:ext cx="11837903" cy="6197110"/>
          </a:xfrm>
          <a:prstGeom prst="rect">
            <a:avLst/>
          </a:prstGeom>
        </p:spPr>
      </p:pic>
    </p:spTree>
    <p:extLst>
      <p:ext uri="{BB962C8B-B14F-4D97-AF65-F5344CB8AC3E}">
        <p14:creationId xmlns:p14="http://schemas.microsoft.com/office/powerpoint/2010/main" val="1768055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9FB4B52-65DA-486F-BA1D-C13C9FD79858}"/>
              </a:ext>
            </a:extLst>
          </p:cNvPr>
          <p:cNvGraphicFramePr>
            <a:graphicFrameLocks noGrp="1"/>
          </p:cNvGraphicFramePr>
          <p:nvPr>
            <p:extLst>
              <p:ext uri="{D42A27DB-BD31-4B8C-83A1-F6EECF244321}">
                <p14:modId xmlns:p14="http://schemas.microsoft.com/office/powerpoint/2010/main" val="175367043"/>
              </p:ext>
            </p:extLst>
          </p:nvPr>
        </p:nvGraphicFramePr>
        <p:xfrm>
          <a:off x="235670" y="1305692"/>
          <a:ext cx="1313526" cy="5042195"/>
        </p:xfrm>
        <a:graphic>
          <a:graphicData uri="http://schemas.openxmlformats.org/drawingml/2006/table">
            <a:tbl>
              <a:tblPr>
                <a:tableStyleId>{5C22544A-7EE6-4342-B048-85BDC9FD1C3A}</a:tableStyleId>
              </a:tblPr>
              <a:tblGrid>
                <a:gridCol w="656763">
                  <a:extLst>
                    <a:ext uri="{9D8B030D-6E8A-4147-A177-3AD203B41FA5}">
                      <a16:colId xmlns:a16="http://schemas.microsoft.com/office/drawing/2014/main" val="3895937873"/>
                    </a:ext>
                  </a:extLst>
                </a:gridCol>
                <a:gridCol w="656763">
                  <a:extLst>
                    <a:ext uri="{9D8B030D-6E8A-4147-A177-3AD203B41FA5}">
                      <a16:colId xmlns:a16="http://schemas.microsoft.com/office/drawing/2014/main" val="1019951215"/>
                    </a:ext>
                  </a:extLst>
                </a:gridCol>
              </a:tblGrid>
              <a:tr h="222198">
                <a:tc gridSpan="2">
                  <a:txBody>
                    <a:bodyPr/>
                    <a:lstStyle/>
                    <a:p>
                      <a:pPr algn="l" fontAlgn="b">
                        <a:buNone/>
                      </a:pPr>
                      <a:r>
                        <a:rPr lang="en-IN" sz="1400" u="none" strike="noStrike" dirty="0">
                          <a:effectLst/>
                        </a:rPr>
                        <a:t>N=2 Polynomial</a:t>
                      </a:r>
                      <a:endParaRPr lang="en-IN" sz="1400" b="0" i="0" u="none" strike="noStrike" dirty="0">
                        <a:solidFill>
                          <a:srgbClr val="000000"/>
                        </a:solidFill>
                        <a:effectLst/>
                        <a:latin typeface="Arial" panose="020B0604020202020204" pitchFamily="34" charset="0"/>
                      </a:endParaRPr>
                    </a:p>
                  </a:txBody>
                  <a:tcPr marL="6596" marR="6596" marT="6596" marB="0" anchor="b"/>
                </a:tc>
                <a:tc hMerge="1">
                  <a:txBody>
                    <a:bodyPr/>
                    <a:lstStyle/>
                    <a:p>
                      <a:endParaRPr lang="en-IN"/>
                    </a:p>
                  </a:txBody>
                  <a:tcPr/>
                </a:tc>
                <a:extLst>
                  <a:ext uri="{0D108BD9-81ED-4DB2-BD59-A6C34878D82A}">
                    <a16:rowId xmlns:a16="http://schemas.microsoft.com/office/drawing/2014/main" val="2407512591"/>
                  </a:ext>
                </a:extLst>
              </a:tr>
              <a:tr h="460887">
                <a:tc>
                  <a:txBody>
                    <a:bodyPr/>
                    <a:lstStyle/>
                    <a:p>
                      <a:pPr algn="l" fontAlgn="b">
                        <a:buNone/>
                      </a:pPr>
                      <a:r>
                        <a:rPr lang="en-IN" sz="1400" u="none" strike="noStrike">
                          <a:effectLst/>
                        </a:rPr>
                        <a:t>Strain</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l" fontAlgn="b">
                        <a:buNone/>
                      </a:pPr>
                      <a:r>
                        <a:rPr lang="en-IN" sz="1400" u="none" strike="noStrike">
                          <a:effectLst/>
                        </a:rPr>
                        <a:t>Stress</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569805644"/>
                  </a:ext>
                </a:extLst>
              </a:tr>
              <a:tr h="230444">
                <a:tc>
                  <a:txBody>
                    <a:bodyPr/>
                    <a:lstStyle/>
                    <a:p>
                      <a:pPr algn="r" fontAlgn="b">
                        <a:buNone/>
                      </a:pPr>
                      <a:r>
                        <a:rPr lang="en-IN" sz="1400" u="none" strike="noStrike">
                          <a:effectLst/>
                        </a:rPr>
                        <a:t>0</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2951275299"/>
                  </a:ext>
                </a:extLst>
              </a:tr>
              <a:tr h="230444">
                <a:tc>
                  <a:txBody>
                    <a:bodyPr/>
                    <a:lstStyle/>
                    <a:p>
                      <a:pPr algn="r" fontAlgn="b">
                        <a:buNone/>
                      </a:pPr>
                      <a:r>
                        <a:rPr lang="en-IN" sz="1400" u="none" strike="noStrike">
                          <a:effectLst/>
                        </a:rPr>
                        <a:t>0.001</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0.00678</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601286533"/>
                  </a:ext>
                </a:extLst>
              </a:tr>
              <a:tr h="230444">
                <a:tc>
                  <a:txBody>
                    <a:bodyPr/>
                    <a:lstStyle/>
                    <a:p>
                      <a:pPr algn="r" fontAlgn="b">
                        <a:buNone/>
                      </a:pPr>
                      <a:r>
                        <a:rPr lang="en-IN" sz="1400" u="none" strike="noStrike">
                          <a:effectLst/>
                        </a:rPr>
                        <a:t>0.002</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0.01353</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2648320288"/>
                  </a:ext>
                </a:extLst>
              </a:tr>
              <a:tr h="230444">
                <a:tc>
                  <a:txBody>
                    <a:bodyPr/>
                    <a:lstStyle/>
                    <a:p>
                      <a:pPr algn="r" fontAlgn="b">
                        <a:buNone/>
                      </a:pPr>
                      <a:r>
                        <a:rPr lang="en-IN" sz="1400" u="none" strike="noStrike">
                          <a:effectLst/>
                        </a:rPr>
                        <a:t>0.00349</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0.0236</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2455574765"/>
                  </a:ext>
                </a:extLst>
              </a:tr>
              <a:tr h="230444">
                <a:tc>
                  <a:txBody>
                    <a:bodyPr/>
                    <a:lstStyle/>
                    <a:p>
                      <a:pPr algn="r" fontAlgn="b">
                        <a:buNone/>
                      </a:pPr>
                      <a:r>
                        <a:rPr lang="en-IN" sz="1400" u="none" strike="noStrike">
                          <a:effectLst/>
                        </a:rPr>
                        <a:t>0.00573</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0.03857</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2224259779"/>
                  </a:ext>
                </a:extLst>
              </a:tr>
              <a:tr h="230444">
                <a:tc>
                  <a:txBody>
                    <a:bodyPr/>
                    <a:lstStyle/>
                    <a:p>
                      <a:pPr algn="r" fontAlgn="b">
                        <a:buNone/>
                      </a:pPr>
                      <a:r>
                        <a:rPr lang="en-IN" sz="1400" u="none" strike="noStrike">
                          <a:effectLst/>
                        </a:rPr>
                        <a:t>0.00908</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0.06077</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693491234"/>
                  </a:ext>
                </a:extLst>
              </a:tr>
              <a:tr h="230444">
                <a:tc>
                  <a:txBody>
                    <a:bodyPr/>
                    <a:lstStyle/>
                    <a:p>
                      <a:pPr algn="r" fontAlgn="b">
                        <a:buNone/>
                      </a:pPr>
                      <a:r>
                        <a:rPr lang="en-IN" sz="1400" u="none" strike="noStrike">
                          <a:effectLst/>
                        </a:rPr>
                        <a:t>0.01409</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dirty="0">
                          <a:effectLst/>
                        </a:rPr>
                        <a:t>0.09347</a:t>
                      </a:r>
                      <a:endParaRPr lang="en-IN" sz="1400" b="0" i="0" u="none" strike="noStrike" dirty="0">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3327242115"/>
                  </a:ext>
                </a:extLst>
              </a:tr>
              <a:tr h="230444">
                <a:tc>
                  <a:txBody>
                    <a:bodyPr/>
                    <a:lstStyle/>
                    <a:p>
                      <a:pPr algn="r" fontAlgn="b">
                        <a:buNone/>
                      </a:pPr>
                      <a:r>
                        <a:rPr lang="en-IN" sz="1400" u="none" strike="noStrike">
                          <a:effectLst/>
                        </a:rPr>
                        <a:t>0.02155</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0.14125</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695315135"/>
                  </a:ext>
                </a:extLst>
              </a:tr>
              <a:tr h="230444">
                <a:tc>
                  <a:txBody>
                    <a:bodyPr/>
                    <a:lstStyle/>
                    <a:p>
                      <a:pPr algn="r" fontAlgn="b">
                        <a:buNone/>
                      </a:pPr>
                      <a:r>
                        <a:rPr lang="en-IN" sz="1400" u="none" strike="noStrike">
                          <a:effectLst/>
                        </a:rPr>
                        <a:t>0.03263</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0.21028</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3102062072"/>
                  </a:ext>
                </a:extLst>
              </a:tr>
              <a:tr h="230444">
                <a:tc>
                  <a:txBody>
                    <a:bodyPr/>
                    <a:lstStyle/>
                    <a:p>
                      <a:pPr algn="r" fontAlgn="b">
                        <a:buNone/>
                      </a:pPr>
                      <a:r>
                        <a:rPr lang="en-IN" sz="1400" u="none" strike="noStrike">
                          <a:effectLst/>
                        </a:rPr>
                        <a:t>0.04904</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0.30851</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3853891603"/>
                  </a:ext>
                </a:extLst>
              </a:tr>
              <a:tr h="230444">
                <a:tc>
                  <a:txBody>
                    <a:bodyPr/>
                    <a:lstStyle/>
                    <a:p>
                      <a:pPr algn="r" fontAlgn="b">
                        <a:buNone/>
                      </a:pPr>
                      <a:r>
                        <a:rPr lang="en-IN" sz="1400" u="none" strike="noStrike">
                          <a:effectLst/>
                        </a:rPr>
                        <a:t>0.07315</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0.44587</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839383698"/>
                  </a:ext>
                </a:extLst>
              </a:tr>
              <a:tr h="230444">
                <a:tc>
                  <a:txBody>
                    <a:bodyPr/>
                    <a:lstStyle/>
                    <a:p>
                      <a:pPr algn="r" fontAlgn="b">
                        <a:buNone/>
                      </a:pPr>
                      <a:r>
                        <a:rPr lang="en-IN" sz="1400" u="none" strike="noStrike">
                          <a:effectLst/>
                        </a:rPr>
                        <a:t>0.10825</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0.63509</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729078822"/>
                  </a:ext>
                </a:extLst>
              </a:tr>
              <a:tr h="230444">
                <a:tc>
                  <a:txBody>
                    <a:bodyPr/>
                    <a:lstStyle/>
                    <a:p>
                      <a:pPr algn="r" fontAlgn="b">
                        <a:buNone/>
                      </a:pPr>
                      <a:r>
                        <a:rPr lang="en-IN" sz="1400" u="none" strike="noStrike">
                          <a:effectLst/>
                        </a:rPr>
                        <a:t>0.15871</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0.89624</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4040693722"/>
                  </a:ext>
                </a:extLst>
              </a:tr>
              <a:tr h="230444">
                <a:tc>
                  <a:txBody>
                    <a:bodyPr/>
                    <a:lstStyle/>
                    <a:p>
                      <a:pPr algn="r" fontAlgn="b">
                        <a:buNone/>
                      </a:pPr>
                      <a:r>
                        <a:rPr lang="en-IN" sz="1400" u="none" strike="noStrike">
                          <a:effectLst/>
                        </a:rPr>
                        <a:t>0.22992</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1.2739</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345718834"/>
                  </a:ext>
                </a:extLst>
              </a:tr>
              <a:tr h="230444">
                <a:tc>
                  <a:txBody>
                    <a:bodyPr/>
                    <a:lstStyle/>
                    <a:p>
                      <a:pPr algn="r" fontAlgn="b">
                        <a:buNone/>
                      </a:pPr>
                      <a:r>
                        <a:rPr lang="en-IN" sz="1400" u="none" strike="noStrike">
                          <a:effectLst/>
                        </a:rPr>
                        <a:t>0.32804</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1.88859</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3368863567"/>
                  </a:ext>
                </a:extLst>
              </a:tr>
              <a:tr h="230444">
                <a:tc>
                  <a:txBody>
                    <a:bodyPr/>
                    <a:lstStyle/>
                    <a:p>
                      <a:pPr algn="r" fontAlgn="b">
                        <a:buNone/>
                      </a:pPr>
                      <a:r>
                        <a:rPr lang="en-IN" sz="1400" u="none" strike="noStrike">
                          <a:effectLst/>
                        </a:rPr>
                        <a:t>0.45923</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3.06346</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2324606182"/>
                  </a:ext>
                </a:extLst>
              </a:tr>
              <a:tr h="230444">
                <a:tc>
                  <a:txBody>
                    <a:bodyPr/>
                    <a:lstStyle/>
                    <a:p>
                      <a:pPr algn="r" fontAlgn="b">
                        <a:buNone/>
                      </a:pPr>
                      <a:r>
                        <a:rPr lang="en-IN" sz="1400" u="none" strike="noStrike">
                          <a:effectLst/>
                        </a:rPr>
                        <a:t>0.6285</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5.62607</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577128050"/>
                  </a:ext>
                </a:extLst>
              </a:tr>
              <a:tr h="230444">
                <a:tc>
                  <a:txBody>
                    <a:bodyPr/>
                    <a:lstStyle/>
                    <a:p>
                      <a:pPr algn="r" fontAlgn="b">
                        <a:buNone/>
                      </a:pPr>
                      <a:r>
                        <a:rPr lang="en-IN" sz="1400" u="none" strike="noStrike">
                          <a:effectLst/>
                        </a:rPr>
                        <a:t>0.69315</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dirty="0">
                          <a:effectLst/>
                        </a:rPr>
                        <a:t>7.06411</a:t>
                      </a:r>
                      <a:endParaRPr lang="en-IN" sz="1400" b="0" i="0" u="none" strike="noStrike" dirty="0">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3683745840"/>
                  </a:ext>
                </a:extLst>
              </a:tr>
            </a:tbl>
          </a:graphicData>
        </a:graphic>
      </p:graphicFrame>
      <p:sp>
        <p:nvSpPr>
          <p:cNvPr id="3" name="TextBox 2">
            <a:extLst>
              <a:ext uri="{FF2B5EF4-FFF2-40B4-BE49-F238E27FC236}">
                <a16:creationId xmlns:a16="http://schemas.microsoft.com/office/drawing/2014/main" id="{E20CE9FD-DF7C-85EF-C0D9-30E993CFBF42}"/>
              </a:ext>
            </a:extLst>
          </p:cNvPr>
          <p:cNvSpPr txBox="1"/>
          <p:nvPr/>
        </p:nvSpPr>
        <p:spPr>
          <a:xfrm>
            <a:off x="1769362" y="367129"/>
            <a:ext cx="3831367" cy="646331"/>
          </a:xfrm>
          <a:prstGeom prst="rect">
            <a:avLst/>
          </a:prstGeom>
          <a:noFill/>
        </p:spPr>
        <p:txBody>
          <a:bodyPr wrap="square" rtlCol="0">
            <a:spAutoFit/>
          </a:bodyPr>
          <a:lstStyle/>
          <a:p>
            <a:r>
              <a:rPr lang="en-US" dirty="0"/>
              <a:t>Size of block = 30mm x 10 mm</a:t>
            </a:r>
          </a:p>
          <a:p>
            <a:r>
              <a:rPr lang="en-US" dirty="0"/>
              <a:t>Displacement = 30 mm</a:t>
            </a:r>
            <a:endParaRPr lang="en-IN" dirty="0"/>
          </a:p>
        </p:txBody>
      </p:sp>
      <p:graphicFrame>
        <p:nvGraphicFramePr>
          <p:cNvPr id="4" name="Chart 3">
            <a:extLst>
              <a:ext uri="{FF2B5EF4-FFF2-40B4-BE49-F238E27FC236}">
                <a16:creationId xmlns:a16="http://schemas.microsoft.com/office/drawing/2014/main" id="{12445BCD-5997-5788-E1C1-DA4474B6A68B}"/>
              </a:ext>
            </a:extLst>
          </p:cNvPr>
          <p:cNvGraphicFramePr>
            <a:graphicFrameLocks/>
          </p:cNvGraphicFramePr>
          <p:nvPr>
            <p:extLst>
              <p:ext uri="{D42A27DB-BD31-4B8C-83A1-F6EECF244321}">
                <p14:modId xmlns:p14="http://schemas.microsoft.com/office/powerpoint/2010/main" val="2206433328"/>
              </p:ext>
            </p:extLst>
          </p:nvPr>
        </p:nvGraphicFramePr>
        <p:xfrm>
          <a:off x="1659279" y="2016990"/>
          <a:ext cx="4540410" cy="282401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a16="http://schemas.microsoft.com/office/drawing/2014/main" id="{A66322CA-8B75-5358-D552-1FF5EA41E99D}"/>
              </a:ext>
            </a:extLst>
          </p:cNvPr>
          <p:cNvGraphicFramePr>
            <a:graphicFrameLocks noGrp="1"/>
          </p:cNvGraphicFramePr>
          <p:nvPr>
            <p:extLst>
              <p:ext uri="{D42A27DB-BD31-4B8C-83A1-F6EECF244321}">
                <p14:modId xmlns:p14="http://schemas.microsoft.com/office/powerpoint/2010/main" val="1316262062"/>
              </p:ext>
            </p:extLst>
          </p:nvPr>
        </p:nvGraphicFramePr>
        <p:xfrm>
          <a:off x="6309772" y="1305692"/>
          <a:ext cx="1313526" cy="4831076"/>
        </p:xfrm>
        <a:graphic>
          <a:graphicData uri="http://schemas.openxmlformats.org/drawingml/2006/table">
            <a:tbl>
              <a:tblPr>
                <a:tableStyleId>{5C22544A-7EE6-4342-B048-85BDC9FD1C3A}</a:tableStyleId>
              </a:tblPr>
              <a:tblGrid>
                <a:gridCol w="656763">
                  <a:extLst>
                    <a:ext uri="{9D8B030D-6E8A-4147-A177-3AD203B41FA5}">
                      <a16:colId xmlns:a16="http://schemas.microsoft.com/office/drawing/2014/main" val="2897833670"/>
                    </a:ext>
                  </a:extLst>
                </a:gridCol>
                <a:gridCol w="656763">
                  <a:extLst>
                    <a:ext uri="{9D8B030D-6E8A-4147-A177-3AD203B41FA5}">
                      <a16:colId xmlns:a16="http://schemas.microsoft.com/office/drawing/2014/main" val="1122815873"/>
                    </a:ext>
                  </a:extLst>
                </a:gridCol>
              </a:tblGrid>
              <a:tr h="222197">
                <a:tc>
                  <a:txBody>
                    <a:bodyPr/>
                    <a:lstStyle/>
                    <a:p>
                      <a:pPr algn="l" fontAlgn="b">
                        <a:buNone/>
                      </a:pPr>
                      <a:r>
                        <a:rPr lang="en-IN" sz="1400" u="none" strike="noStrike" dirty="0">
                          <a:effectLst/>
                        </a:rPr>
                        <a:t>Odgen</a:t>
                      </a:r>
                      <a:endParaRPr lang="en-IN" sz="1400" b="0" i="0" u="none" strike="noStrike" dirty="0">
                        <a:solidFill>
                          <a:srgbClr val="000000"/>
                        </a:solidFill>
                        <a:effectLst/>
                        <a:latin typeface="Arial" panose="020B0604020202020204" pitchFamily="34" charset="0"/>
                      </a:endParaRPr>
                    </a:p>
                  </a:txBody>
                  <a:tcPr marL="6596" marR="6596" marT="6596" marB="0" anchor="b"/>
                </a:tc>
                <a:tc>
                  <a:txBody>
                    <a:bodyPr/>
                    <a:lstStyle/>
                    <a:p>
                      <a:pPr algn="l" fontAlgn="b">
                        <a:buNone/>
                      </a:pPr>
                      <a:r>
                        <a:rPr lang="en-IN" sz="1400" u="none" strike="noStrike" dirty="0">
                          <a:effectLst/>
                        </a:rPr>
                        <a:t>N=3</a:t>
                      </a:r>
                      <a:endParaRPr lang="en-IN" sz="1400" b="0" i="0" u="none" strike="noStrike" dirty="0">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3445111114"/>
                  </a:ext>
                </a:extLst>
              </a:tr>
              <a:tr h="460887">
                <a:tc>
                  <a:txBody>
                    <a:bodyPr/>
                    <a:lstStyle/>
                    <a:p>
                      <a:pPr algn="l" fontAlgn="b">
                        <a:buNone/>
                      </a:pPr>
                      <a:r>
                        <a:rPr lang="en-IN" sz="1400" u="none" strike="noStrike">
                          <a:effectLst/>
                        </a:rPr>
                        <a:t>Strain </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l" fontAlgn="b">
                        <a:buNone/>
                      </a:pPr>
                      <a:r>
                        <a:rPr lang="en-IN" sz="1400" u="none" strike="noStrike" dirty="0">
                          <a:effectLst/>
                        </a:rPr>
                        <a:t>Stress</a:t>
                      </a:r>
                      <a:endParaRPr lang="en-IN" sz="1400" b="0" i="0" u="none" strike="noStrike" dirty="0">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3479639987"/>
                  </a:ext>
                </a:extLst>
              </a:tr>
              <a:tr h="230444">
                <a:tc>
                  <a:txBody>
                    <a:bodyPr/>
                    <a:lstStyle/>
                    <a:p>
                      <a:pPr algn="r" fontAlgn="b">
                        <a:buNone/>
                      </a:pPr>
                      <a:r>
                        <a:rPr lang="en-IN" sz="1400" u="none" strike="noStrike">
                          <a:effectLst/>
                        </a:rPr>
                        <a:t>0</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18920864"/>
                  </a:ext>
                </a:extLst>
              </a:tr>
              <a:tr h="230444">
                <a:tc>
                  <a:txBody>
                    <a:bodyPr/>
                    <a:lstStyle/>
                    <a:p>
                      <a:pPr algn="r" fontAlgn="b">
                        <a:buNone/>
                      </a:pPr>
                      <a:r>
                        <a:rPr lang="en-IN" sz="1400" u="none" strike="noStrike">
                          <a:effectLst/>
                        </a:rPr>
                        <a:t>0.001</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0.00685</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683292355"/>
                  </a:ext>
                </a:extLst>
              </a:tr>
              <a:tr h="230444">
                <a:tc>
                  <a:txBody>
                    <a:bodyPr/>
                    <a:lstStyle/>
                    <a:p>
                      <a:pPr algn="r" fontAlgn="b">
                        <a:buNone/>
                      </a:pPr>
                      <a:r>
                        <a:rPr lang="en-IN" sz="1400" u="none" strike="noStrike">
                          <a:effectLst/>
                        </a:rPr>
                        <a:t>0.002</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0.01367</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3873376623"/>
                  </a:ext>
                </a:extLst>
              </a:tr>
              <a:tr h="230444">
                <a:tc>
                  <a:txBody>
                    <a:bodyPr/>
                    <a:lstStyle/>
                    <a:p>
                      <a:pPr algn="r" fontAlgn="b">
                        <a:buNone/>
                      </a:pPr>
                      <a:r>
                        <a:rPr lang="en-IN" sz="1400" u="none" strike="noStrike">
                          <a:effectLst/>
                        </a:rPr>
                        <a:t>0.00349</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0.02383</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4108165309"/>
                  </a:ext>
                </a:extLst>
              </a:tr>
              <a:tr h="230444">
                <a:tc>
                  <a:txBody>
                    <a:bodyPr/>
                    <a:lstStyle/>
                    <a:p>
                      <a:pPr algn="r" fontAlgn="b">
                        <a:buNone/>
                      </a:pPr>
                      <a:r>
                        <a:rPr lang="en-IN" sz="1400" u="none" strike="noStrike">
                          <a:effectLst/>
                        </a:rPr>
                        <a:t>0.00573</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0.03894</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4251905534"/>
                  </a:ext>
                </a:extLst>
              </a:tr>
              <a:tr h="230444">
                <a:tc>
                  <a:txBody>
                    <a:bodyPr/>
                    <a:lstStyle/>
                    <a:p>
                      <a:pPr algn="r" fontAlgn="b">
                        <a:buNone/>
                      </a:pPr>
                      <a:r>
                        <a:rPr lang="en-IN" sz="1400" u="none" strike="noStrike">
                          <a:effectLst/>
                        </a:rPr>
                        <a:t>0.00908</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0.06131</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3438673904"/>
                  </a:ext>
                </a:extLst>
              </a:tr>
              <a:tr h="230444">
                <a:tc>
                  <a:txBody>
                    <a:bodyPr/>
                    <a:lstStyle/>
                    <a:p>
                      <a:pPr algn="r" fontAlgn="b">
                        <a:buNone/>
                      </a:pPr>
                      <a:r>
                        <a:rPr lang="en-IN" sz="1400" u="none" strike="noStrike">
                          <a:effectLst/>
                        </a:rPr>
                        <a:t>0.01409</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0.09423</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3748117700"/>
                  </a:ext>
                </a:extLst>
              </a:tr>
              <a:tr h="230444">
                <a:tc>
                  <a:txBody>
                    <a:bodyPr/>
                    <a:lstStyle/>
                    <a:p>
                      <a:pPr algn="r" fontAlgn="b">
                        <a:buNone/>
                      </a:pPr>
                      <a:r>
                        <a:rPr lang="en-IN" sz="1400" u="none" strike="noStrike">
                          <a:effectLst/>
                        </a:rPr>
                        <a:t>0.02155</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0.14225</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156971127"/>
                  </a:ext>
                </a:extLst>
              </a:tr>
              <a:tr h="230444">
                <a:tc>
                  <a:txBody>
                    <a:bodyPr/>
                    <a:lstStyle/>
                    <a:p>
                      <a:pPr algn="r" fontAlgn="b">
                        <a:buNone/>
                      </a:pPr>
                      <a:r>
                        <a:rPr lang="en-IN" sz="1400" u="none" strike="noStrike">
                          <a:effectLst/>
                        </a:rPr>
                        <a:t>0.03263</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0.21143</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3445021370"/>
                  </a:ext>
                </a:extLst>
              </a:tr>
              <a:tr h="230444">
                <a:tc>
                  <a:txBody>
                    <a:bodyPr/>
                    <a:lstStyle/>
                    <a:p>
                      <a:pPr algn="r" fontAlgn="b">
                        <a:buNone/>
                      </a:pPr>
                      <a:r>
                        <a:rPr lang="en-IN" sz="1400" u="none" strike="noStrike">
                          <a:effectLst/>
                        </a:rPr>
                        <a:t>0.04904</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0.30958</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2440699511"/>
                  </a:ext>
                </a:extLst>
              </a:tr>
              <a:tr h="230444">
                <a:tc>
                  <a:txBody>
                    <a:bodyPr/>
                    <a:lstStyle/>
                    <a:p>
                      <a:pPr algn="r" fontAlgn="b">
                        <a:buNone/>
                      </a:pPr>
                      <a:r>
                        <a:rPr lang="en-IN" sz="1400" u="none" strike="noStrike">
                          <a:effectLst/>
                        </a:rPr>
                        <a:t>0.07315</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0.44635</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876891625"/>
                  </a:ext>
                </a:extLst>
              </a:tr>
              <a:tr h="230444">
                <a:tc>
                  <a:txBody>
                    <a:bodyPr/>
                    <a:lstStyle/>
                    <a:p>
                      <a:pPr algn="r" fontAlgn="b">
                        <a:buNone/>
                      </a:pPr>
                      <a:r>
                        <a:rPr lang="en-IN" sz="1400" u="none" strike="noStrike">
                          <a:effectLst/>
                        </a:rPr>
                        <a:t>0.10825</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0.63424</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918981516"/>
                  </a:ext>
                </a:extLst>
              </a:tr>
              <a:tr h="230444">
                <a:tc>
                  <a:txBody>
                    <a:bodyPr/>
                    <a:lstStyle/>
                    <a:p>
                      <a:pPr algn="r" fontAlgn="b">
                        <a:buNone/>
                      </a:pPr>
                      <a:r>
                        <a:rPr lang="en-IN" sz="1400" u="none" strike="noStrike">
                          <a:effectLst/>
                        </a:rPr>
                        <a:t>0.15871</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0.8936</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748505681"/>
                  </a:ext>
                </a:extLst>
              </a:tr>
              <a:tr h="230444">
                <a:tc>
                  <a:txBody>
                    <a:bodyPr/>
                    <a:lstStyle/>
                    <a:p>
                      <a:pPr algn="r" fontAlgn="b">
                        <a:buNone/>
                      </a:pPr>
                      <a:r>
                        <a:rPr lang="en-IN" sz="1400" u="none" strike="noStrike">
                          <a:effectLst/>
                        </a:rPr>
                        <a:t>0.22992</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1.27038</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274200556"/>
                  </a:ext>
                </a:extLst>
              </a:tr>
              <a:tr h="230444">
                <a:tc>
                  <a:txBody>
                    <a:bodyPr/>
                    <a:lstStyle/>
                    <a:p>
                      <a:pPr algn="r" fontAlgn="b">
                        <a:buNone/>
                      </a:pPr>
                      <a:r>
                        <a:rPr lang="en-IN" sz="1400" u="none" strike="noStrike">
                          <a:effectLst/>
                        </a:rPr>
                        <a:t>0.32804</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1.88758</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129021248"/>
                  </a:ext>
                </a:extLst>
              </a:tr>
              <a:tr h="230444">
                <a:tc>
                  <a:txBody>
                    <a:bodyPr/>
                    <a:lstStyle/>
                    <a:p>
                      <a:pPr algn="r" fontAlgn="b">
                        <a:buNone/>
                      </a:pPr>
                      <a:r>
                        <a:rPr lang="en-IN" sz="1400" u="none" strike="noStrike">
                          <a:effectLst/>
                        </a:rPr>
                        <a:t>0.45923</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3.06823</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1323233270"/>
                  </a:ext>
                </a:extLst>
              </a:tr>
              <a:tr h="230444">
                <a:tc>
                  <a:txBody>
                    <a:bodyPr/>
                    <a:lstStyle/>
                    <a:p>
                      <a:pPr algn="r" fontAlgn="b">
                        <a:buNone/>
                      </a:pPr>
                      <a:r>
                        <a:rPr lang="en-IN" sz="1400" u="none" strike="noStrike">
                          <a:effectLst/>
                        </a:rPr>
                        <a:t>0.6285</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a:effectLst/>
                        </a:rPr>
                        <a:t>5.6317</a:t>
                      </a:r>
                      <a:endParaRPr lang="en-IN" sz="1400" b="0" i="0" u="none" strike="noStrike">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4117918914"/>
                  </a:ext>
                </a:extLst>
              </a:tr>
              <a:tr h="230444">
                <a:tc>
                  <a:txBody>
                    <a:bodyPr/>
                    <a:lstStyle/>
                    <a:p>
                      <a:pPr algn="r" fontAlgn="b">
                        <a:buNone/>
                      </a:pPr>
                      <a:r>
                        <a:rPr lang="en-IN" sz="1400" u="none" strike="noStrike">
                          <a:effectLst/>
                        </a:rPr>
                        <a:t>0.69315</a:t>
                      </a:r>
                      <a:endParaRPr lang="en-IN" sz="1400" b="0" i="0" u="none" strike="noStrike">
                        <a:solidFill>
                          <a:srgbClr val="000000"/>
                        </a:solidFill>
                        <a:effectLst/>
                        <a:latin typeface="Arial" panose="020B0604020202020204" pitchFamily="34" charset="0"/>
                      </a:endParaRPr>
                    </a:p>
                  </a:txBody>
                  <a:tcPr marL="6596" marR="6596" marT="6596" marB="0" anchor="b"/>
                </a:tc>
                <a:tc>
                  <a:txBody>
                    <a:bodyPr/>
                    <a:lstStyle/>
                    <a:p>
                      <a:pPr algn="r" fontAlgn="b">
                        <a:buNone/>
                      </a:pPr>
                      <a:r>
                        <a:rPr lang="en-IN" sz="1400" u="none" strike="noStrike" dirty="0">
                          <a:effectLst/>
                        </a:rPr>
                        <a:t>7.06652</a:t>
                      </a:r>
                      <a:endParaRPr lang="en-IN" sz="1400" b="0" i="0" u="none" strike="noStrike" dirty="0">
                        <a:solidFill>
                          <a:srgbClr val="000000"/>
                        </a:solidFill>
                        <a:effectLst/>
                        <a:latin typeface="Arial" panose="020B0604020202020204" pitchFamily="34" charset="0"/>
                      </a:endParaRPr>
                    </a:p>
                  </a:txBody>
                  <a:tcPr marL="6596" marR="6596" marT="6596" marB="0" anchor="b"/>
                </a:tc>
                <a:extLst>
                  <a:ext uri="{0D108BD9-81ED-4DB2-BD59-A6C34878D82A}">
                    <a16:rowId xmlns:a16="http://schemas.microsoft.com/office/drawing/2014/main" val="2668303886"/>
                  </a:ext>
                </a:extLst>
              </a:tr>
            </a:tbl>
          </a:graphicData>
        </a:graphic>
      </p:graphicFrame>
      <p:graphicFrame>
        <p:nvGraphicFramePr>
          <p:cNvPr id="6" name="Chart 5">
            <a:extLst>
              <a:ext uri="{FF2B5EF4-FFF2-40B4-BE49-F238E27FC236}">
                <a16:creationId xmlns:a16="http://schemas.microsoft.com/office/drawing/2014/main" id="{BCD4615E-A260-4CB0-C1E8-D9CA9A6D02BD}"/>
              </a:ext>
            </a:extLst>
          </p:cNvPr>
          <p:cNvGraphicFramePr>
            <a:graphicFrameLocks/>
          </p:cNvGraphicFramePr>
          <p:nvPr>
            <p:extLst>
              <p:ext uri="{D42A27DB-BD31-4B8C-83A1-F6EECF244321}">
                <p14:modId xmlns:p14="http://schemas.microsoft.com/office/powerpoint/2010/main" val="1025998062"/>
              </p:ext>
            </p:extLst>
          </p:nvPr>
        </p:nvGraphicFramePr>
        <p:xfrm>
          <a:off x="7733381" y="2016990"/>
          <a:ext cx="4568702" cy="28240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4498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011E24-A9B5-B773-909E-F327780EA3BF}"/>
              </a:ext>
            </a:extLst>
          </p:cNvPr>
          <p:cNvSpPr txBox="1"/>
          <p:nvPr/>
        </p:nvSpPr>
        <p:spPr>
          <a:xfrm>
            <a:off x="9650180" y="146085"/>
            <a:ext cx="200152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Doesn’t correspond to the test data, as stress values are very high even for small strain</a:t>
            </a:r>
          </a:p>
          <a:p>
            <a:pPr marL="285750" indent="-285750">
              <a:buFont typeface="Arial" panose="020B0604020202020204" pitchFamily="34" charset="0"/>
              <a:buChar char="•"/>
            </a:pPr>
            <a:r>
              <a:rPr lang="en-US" dirty="0"/>
              <a:t>Old comparison data is the Mooney Rivlin model with previous test data.</a:t>
            </a:r>
            <a:endParaRPr lang="en-IN" dirty="0"/>
          </a:p>
        </p:txBody>
      </p:sp>
      <p:pic>
        <p:nvPicPr>
          <p:cNvPr id="5" name="Picture 4">
            <a:extLst>
              <a:ext uri="{FF2B5EF4-FFF2-40B4-BE49-F238E27FC236}">
                <a16:creationId xmlns:a16="http://schemas.microsoft.com/office/drawing/2014/main" id="{6557FFDB-817E-43FA-87F5-5F5CD9B46598}"/>
              </a:ext>
            </a:extLst>
          </p:cNvPr>
          <p:cNvPicPr>
            <a:picLocks noChangeAspect="1"/>
          </p:cNvPicPr>
          <p:nvPr/>
        </p:nvPicPr>
        <p:blipFill>
          <a:blip r:embed="rId2"/>
          <a:srcRect l="2922" r="6660"/>
          <a:stretch>
            <a:fillRect/>
          </a:stretch>
        </p:blipFill>
        <p:spPr>
          <a:xfrm>
            <a:off x="254000" y="146085"/>
            <a:ext cx="8940800" cy="6554115"/>
          </a:xfrm>
          <a:prstGeom prst="rect">
            <a:avLst/>
          </a:prstGeom>
        </p:spPr>
      </p:pic>
    </p:spTree>
    <p:extLst>
      <p:ext uri="{BB962C8B-B14F-4D97-AF65-F5344CB8AC3E}">
        <p14:creationId xmlns:p14="http://schemas.microsoft.com/office/powerpoint/2010/main" val="897152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29874B-8F9E-F251-78E4-6E6CD249A850}"/>
              </a:ext>
            </a:extLst>
          </p:cNvPr>
          <p:cNvSpPr txBox="1"/>
          <p:nvPr/>
        </p:nvSpPr>
        <p:spPr>
          <a:xfrm>
            <a:off x="3045460" y="262374"/>
            <a:ext cx="6101080" cy="461665"/>
          </a:xfrm>
          <a:prstGeom prst="rect">
            <a:avLst/>
          </a:prstGeom>
          <a:noFill/>
        </p:spPr>
        <p:txBody>
          <a:bodyPr wrap="square">
            <a:spAutoFit/>
          </a:bodyPr>
          <a:lstStyle/>
          <a:p>
            <a:pPr algn="ctr"/>
            <a:r>
              <a:rPr lang="en-US" sz="2400" dirty="0"/>
              <a:t>Hydrostatic condition</a:t>
            </a:r>
          </a:p>
        </p:txBody>
      </p:sp>
      <p:pic>
        <p:nvPicPr>
          <p:cNvPr id="5" name="Picture 4">
            <a:extLst>
              <a:ext uri="{FF2B5EF4-FFF2-40B4-BE49-F238E27FC236}">
                <a16:creationId xmlns:a16="http://schemas.microsoft.com/office/drawing/2014/main" id="{484DD7B0-C5CC-571A-E7D5-64856745A517}"/>
              </a:ext>
            </a:extLst>
          </p:cNvPr>
          <p:cNvPicPr>
            <a:picLocks noChangeAspect="1"/>
          </p:cNvPicPr>
          <p:nvPr/>
        </p:nvPicPr>
        <p:blipFill>
          <a:blip r:embed="rId2"/>
          <a:stretch>
            <a:fillRect/>
          </a:stretch>
        </p:blipFill>
        <p:spPr>
          <a:xfrm>
            <a:off x="789834" y="1571366"/>
            <a:ext cx="10612331" cy="3715268"/>
          </a:xfrm>
          <a:prstGeom prst="rect">
            <a:avLst/>
          </a:prstGeom>
        </p:spPr>
      </p:pic>
      <p:sp>
        <p:nvSpPr>
          <p:cNvPr id="6" name="TextBox 5">
            <a:extLst>
              <a:ext uri="{FF2B5EF4-FFF2-40B4-BE49-F238E27FC236}">
                <a16:creationId xmlns:a16="http://schemas.microsoft.com/office/drawing/2014/main" id="{65ABF2B2-2E72-2A45-7167-0BFE6C35684B}"/>
              </a:ext>
            </a:extLst>
          </p:cNvPr>
          <p:cNvSpPr txBox="1"/>
          <p:nvPr/>
        </p:nvSpPr>
        <p:spPr>
          <a:xfrm>
            <a:off x="174920" y="1202033"/>
            <a:ext cx="2529840" cy="369332"/>
          </a:xfrm>
          <a:prstGeom prst="rect">
            <a:avLst/>
          </a:prstGeom>
          <a:noFill/>
        </p:spPr>
        <p:txBody>
          <a:bodyPr wrap="square" rtlCol="0">
            <a:spAutoFit/>
          </a:bodyPr>
          <a:lstStyle/>
          <a:p>
            <a:r>
              <a:rPr lang="en-US" dirty="0"/>
              <a:t>Pinned (u1=u2=u3=0)</a:t>
            </a:r>
            <a:endParaRPr lang="en-IN" dirty="0"/>
          </a:p>
        </p:txBody>
      </p:sp>
      <p:cxnSp>
        <p:nvCxnSpPr>
          <p:cNvPr id="18" name="Straight Connector 17">
            <a:extLst>
              <a:ext uri="{FF2B5EF4-FFF2-40B4-BE49-F238E27FC236}">
                <a16:creationId xmlns:a16="http://schemas.microsoft.com/office/drawing/2014/main" id="{5868F7A5-EFD9-58FA-09F0-93D69DD9559D}"/>
              </a:ext>
            </a:extLst>
          </p:cNvPr>
          <p:cNvCxnSpPr/>
          <p:nvPr/>
        </p:nvCxnSpPr>
        <p:spPr>
          <a:xfrm>
            <a:off x="416560" y="1571366"/>
            <a:ext cx="0" cy="12835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7AAD16-FDF4-AA8A-255F-47A220FC182B}"/>
              </a:ext>
            </a:extLst>
          </p:cNvPr>
          <p:cNvCxnSpPr>
            <a:cxnSpLocks/>
          </p:cNvCxnSpPr>
          <p:nvPr/>
        </p:nvCxnSpPr>
        <p:spPr>
          <a:xfrm>
            <a:off x="416560" y="2854960"/>
            <a:ext cx="9144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1CC427-91CA-9E48-B974-911682BE85DA}"/>
              </a:ext>
            </a:extLst>
          </p:cNvPr>
          <p:cNvPicPr>
            <a:picLocks noChangeAspect="1"/>
          </p:cNvPicPr>
          <p:nvPr/>
        </p:nvPicPr>
        <p:blipFill>
          <a:blip r:embed="rId3"/>
          <a:stretch>
            <a:fillRect/>
          </a:stretch>
        </p:blipFill>
        <p:spPr>
          <a:xfrm>
            <a:off x="3479228" y="1061720"/>
            <a:ext cx="3648584" cy="276264"/>
          </a:xfrm>
          <a:prstGeom prst="rect">
            <a:avLst/>
          </a:prstGeom>
        </p:spPr>
      </p:pic>
      <p:cxnSp>
        <p:nvCxnSpPr>
          <p:cNvPr id="28" name="Straight Connector 27">
            <a:extLst>
              <a:ext uri="{FF2B5EF4-FFF2-40B4-BE49-F238E27FC236}">
                <a16:creationId xmlns:a16="http://schemas.microsoft.com/office/drawing/2014/main" id="{A99094E2-7C09-B8E2-49E6-61D013962EA4}"/>
              </a:ext>
            </a:extLst>
          </p:cNvPr>
          <p:cNvCxnSpPr>
            <a:cxnSpLocks/>
          </p:cNvCxnSpPr>
          <p:nvPr/>
        </p:nvCxnSpPr>
        <p:spPr>
          <a:xfrm>
            <a:off x="5435600" y="1337984"/>
            <a:ext cx="0" cy="622896"/>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107A594-E20E-5C95-2EF8-F220D3C6AB57}"/>
              </a:ext>
            </a:extLst>
          </p:cNvPr>
          <p:cNvPicPr>
            <a:picLocks noChangeAspect="1"/>
          </p:cNvPicPr>
          <p:nvPr/>
        </p:nvPicPr>
        <p:blipFill>
          <a:blip r:embed="rId3"/>
          <a:stretch>
            <a:fillRect/>
          </a:stretch>
        </p:blipFill>
        <p:spPr>
          <a:xfrm>
            <a:off x="3590988" y="5546249"/>
            <a:ext cx="3648584" cy="276264"/>
          </a:xfrm>
          <a:prstGeom prst="rect">
            <a:avLst/>
          </a:prstGeom>
        </p:spPr>
      </p:pic>
      <p:cxnSp>
        <p:nvCxnSpPr>
          <p:cNvPr id="4" name="Straight Connector 3">
            <a:extLst>
              <a:ext uri="{FF2B5EF4-FFF2-40B4-BE49-F238E27FC236}">
                <a16:creationId xmlns:a16="http://schemas.microsoft.com/office/drawing/2014/main" id="{363CDAA1-CFB1-662C-AE57-B98B7699BEED}"/>
              </a:ext>
            </a:extLst>
          </p:cNvPr>
          <p:cNvCxnSpPr>
            <a:cxnSpLocks/>
          </p:cNvCxnSpPr>
          <p:nvPr/>
        </p:nvCxnSpPr>
        <p:spPr>
          <a:xfrm>
            <a:off x="5547360" y="4923353"/>
            <a:ext cx="0" cy="6228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5639C2-030F-46DB-1986-4FB3C7DE1846}"/>
              </a:ext>
            </a:extLst>
          </p:cNvPr>
          <p:cNvSpPr txBox="1"/>
          <p:nvPr/>
        </p:nvSpPr>
        <p:spPr>
          <a:xfrm>
            <a:off x="9195944" y="5546249"/>
            <a:ext cx="2437256" cy="369332"/>
          </a:xfrm>
          <a:prstGeom prst="rect">
            <a:avLst/>
          </a:prstGeom>
          <a:noFill/>
        </p:spPr>
        <p:txBody>
          <a:bodyPr wrap="square" rtlCol="0">
            <a:spAutoFit/>
          </a:bodyPr>
          <a:lstStyle/>
          <a:p>
            <a:r>
              <a:rPr lang="en-US" dirty="0"/>
              <a:t>Displacement =30mm</a:t>
            </a:r>
            <a:endParaRPr lang="en-IN" dirty="0"/>
          </a:p>
        </p:txBody>
      </p:sp>
      <p:cxnSp>
        <p:nvCxnSpPr>
          <p:cNvPr id="8" name="Straight Connector 7">
            <a:extLst>
              <a:ext uri="{FF2B5EF4-FFF2-40B4-BE49-F238E27FC236}">
                <a16:creationId xmlns:a16="http://schemas.microsoft.com/office/drawing/2014/main" id="{119EFAC8-539D-8D1B-7022-3BEB01494951}"/>
              </a:ext>
            </a:extLst>
          </p:cNvPr>
          <p:cNvCxnSpPr>
            <a:cxnSpLocks/>
          </p:cNvCxnSpPr>
          <p:nvPr/>
        </p:nvCxnSpPr>
        <p:spPr>
          <a:xfrm>
            <a:off x="10109200" y="4933513"/>
            <a:ext cx="0" cy="61273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211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022B0B-06A2-ECB3-3622-6C0364A478C9}"/>
              </a:ext>
            </a:extLst>
          </p:cNvPr>
          <p:cNvGraphicFramePr>
            <a:graphicFrameLocks/>
          </p:cNvGraphicFramePr>
          <p:nvPr>
            <p:extLst>
              <p:ext uri="{D42A27DB-BD31-4B8C-83A1-F6EECF244321}">
                <p14:modId xmlns:p14="http://schemas.microsoft.com/office/powerpoint/2010/main" val="2541226226"/>
              </p:ext>
            </p:extLst>
          </p:nvPr>
        </p:nvGraphicFramePr>
        <p:xfrm>
          <a:off x="1453742" y="390964"/>
          <a:ext cx="4540738" cy="27842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8DFF199F-6BA5-B4A6-0537-571F6D9EDD54}"/>
              </a:ext>
            </a:extLst>
          </p:cNvPr>
          <p:cNvGraphicFramePr>
            <a:graphicFrameLocks/>
          </p:cNvGraphicFramePr>
          <p:nvPr/>
        </p:nvGraphicFramePr>
        <p:xfrm>
          <a:off x="6343357" y="289364"/>
          <a:ext cx="4544646" cy="27842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9179CC68-8754-E260-4781-D48D03221620}"/>
              </a:ext>
            </a:extLst>
          </p:cNvPr>
          <p:cNvGraphicFramePr>
            <a:graphicFrameLocks/>
          </p:cNvGraphicFramePr>
          <p:nvPr>
            <p:extLst>
              <p:ext uri="{D42A27DB-BD31-4B8C-83A1-F6EECF244321}">
                <p14:modId xmlns:p14="http://schemas.microsoft.com/office/powerpoint/2010/main" val="1778128264"/>
              </p:ext>
            </p:extLst>
          </p:nvPr>
        </p:nvGraphicFramePr>
        <p:xfrm>
          <a:off x="1559560" y="3304638"/>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A7F0A0FD-D0D5-5014-EE24-C29A393C8EF0}"/>
              </a:ext>
            </a:extLst>
          </p:cNvPr>
          <p:cNvGraphicFramePr>
            <a:graphicFrameLocks/>
          </p:cNvGraphicFramePr>
          <p:nvPr/>
        </p:nvGraphicFramePr>
        <p:xfrm>
          <a:off x="6316003" y="3175195"/>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5">
            <a:extLst>
              <a:ext uri="{FF2B5EF4-FFF2-40B4-BE49-F238E27FC236}">
                <a16:creationId xmlns:a16="http://schemas.microsoft.com/office/drawing/2014/main" id="{27822508-92A6-EAA7-5755-04B39E8E4A95}"/>
              </a:ext>
            </a:extLst>
          </p:cNvPr>
          <p:cNvSpPr txBox="1"/>
          <p:nvPr/>
        </p:nvSpPr>
        <p:spPr>
          <a:xfrm>
            <a:off x="1198985" y="6177281"/>
            <a:ext cx="11430000" cy="523220"/>
          </a:xfrm>
          <a:prstGeom prst="rect">
            <a:avLst/>
          </a:prstGeom>
          <a:noFill/>
        </p:spPr>
        <p:txBody>
          <a:bodyPr wrap="square" rtlCol="0">
            <a:spAutoFit/>
          </a:bodyPr>
          <a:lstStyle/>
          <a:p>
            <a:r>
              <a:rPr lang="en-US" sz="1400" dirty="0"/>
              <a:t>New corresponds to the new test data from: </a:t>
            </a:r>
            <a:r>
              <a:rPr lang="en-IN" sz="1400" dirty="0">
                <a:hlinkClick r:id="rId6">
                  <a:extLst>
                    <a:ext uri="{A12FA001-AC4F-418D-AE19-62706E023703}">
                      <ahyp:hlinkClr xmlns:ahyp="http://schemas.microsoft.com/office/drawing/2018/hyperlinkcolor" val="tx"/>
                    </a:ext>
                  </a:extLst>
                </a:hlinkClick>
              </a:rPr>
              <a:t>https://iopscience.iop.org/article/10.1088/1757-899X/888/1/012065/pdf</a:t>
            </a:r>
            <a:r>
              <a:rPr lang="en-IN" sz="1400" dirty="0"/>
              <a:t> </a:t>
            </a:r>
          </a:p>
          <a:p>
            <a:endParaRPr lang="en-IN" sz="1400" dirty="0"/>
          </a:p>
        </p:txBody>
      </p:sp>
    </p:spTree>
    <p:extLst>
      <p:ext uri="{BB962C8B-B14F-4D97-AF65-F5344CB8AC3E}">
        <p14:creationId xmlns:p14="http://schemas.microsoft.com/office/powerpoint/2010/main" val="2902475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BF74-F0D6-D070-F72E-BEBC0E49A4B7}"/>
              </a:ext>
            </a:extLst>
          </p:cNvPr>
          <p:cNvSpPr>
            <a:spLocks noGrp="1"/>
          </p:cNvSpPr>
          <p:nvPr>
            <p:ph type="title"/>
          </p:nvPr>
        </p:nvSpPr>
        <p:spPr>
          <a:xfrm>
            <a:off x="1638300" y="3011131"/>
            <a:ext cx="8915399" cy="835738"/>
          </a:xfrm>
        </p:spPr>
        <p:txBody>
          <a:bodyPr>
            <a:noAutofit/>
          </a:bodyPr>
          <a:lstStyle/>
          <a:p>
            <a:pPr algn="ctr"/>
            <a:r>
              <a:rPr lang="en-US" sz="5500" dirty="0"/>
              <a:t>Thank You!</a:t>
            </a:r>
            <a:endParaRPr lang="en-IN" sz="5500" dirty="0"/>
          </a:p>
        </p:txBody>
      </p:sp>
      <p:sp>
        <p:nvSpPr>
          <p:cNvPr id="3" name="Text Placeholder 2">
            <a:extLst>
              <a:ext uri="{FF2B5EF4-FFF2-40B4-BE49-F238E27FC236}">
                <a16:creationId xmlns:a16="http://schemas.microsoft.com/office/drawing/2014/main" id="{44E7E817-1F37-1434-5939-812EB91936F6}"/>
              </a:ext>
            </a:extLst>
          </p:cNvPr>
          <p:cNvSpPr>
            <a:spLocks noGrp="1"/>
          </p:cNvSpPr>
          <p:nvPr>
            <p:ph type="body" idx="1"/>
          </p:nvPr>
        </p:nvSpPr>
        <p:spPr>
          <a:xfrm>
            <a:off x="8511636" y="6372518"/>
            <a:ext cx="3680364" cy="355857"/>
          </a:xfrm>
        </p:spPr>
        <p:txBody>
          <a:bodyPr>
            <a:normAutofit fontScale="92500" lnSpcReduction="10000"/>
          </a:bodyPr>
          <a:lstStyle/>
          <a:p>
            <a:r>
              <a:rPr lang="en-US" dirty="0"/>
              <a:t>Date: 19 September 2025</a:t>
            </a:r>
            <a:endParaRPr lang="en-IN" dirty="0"/>
          </a:p>
        </p:txBody>
      </p:sp>
    </p:spTree>
    <p:extLst>
      <p:ext uri="{BB962C8B-B14F-4D97-AF65-F5344CB8AC3E}">
        <p14:creationId xmlns:p14="http://schemas.microsoft.com/office/powerpoint/2010/main" val="2268524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3BC315-68C9-71D9-4298-E1DAC98EA302}"/>
              </a:ext>
            </a:extLst>
          </p:cNvPr>
          <p:cNvSpPr txBox="1"/>
          <p:nvPr/>
        </p:nvSpPr>
        <p:spPr>
          <a:xfrm>
            <a:off x="188536" y="47342"/>
            <a:ext cx="7946796" cy="646331"/>
          </a:xfrm>
          <a:prstGeom prst="rect">
            <a:avLst/>
          </a:prstGeom>
          <a:noFill/>
        </p:spPr>
        <p:txBody>
          <a:bodyPr wrap="square">
            <a:spAutoFit/>
          </a:bodyPr>
          <a:lstStyle/>
          <a:p>
            <a:r>
              <a:rPr lang="en-IN" dirty="0"/>
              <a:t>Apply compression instead of stretch to get the graph in the third quadrant: after midterm</a:t>
            </a:r>
          </a:p>
        </p:txBody>
      </p:sp>
      <p:sp>
        <p:nvSpPr>
          <p:cNvPr id="8" name="TextBox 7">
            <a:extLst>
              <a:ext uri="{FF2B5EF4-FFF2-40B4-BE49-F238E27FC236}">
                <a16:creationId xmlns:a16="http://schemas.microsoft.com/office/drawing/2014/main" id="{06B792EE-8377-444A-9D75-2F07F1D91794}"/>
              </a:ext>
            </a:extLst>
          </p:cNvPr>
          <p:cNvSpPr txBox="1"/>
          <p:nvPr/>
        </p:nvSpPr>
        <p:spPr>
          <a:xfrm>
            <a:off x="2045615" y="693673"/>
            <a:ext cx="4232635" cy="369332"/>
          </a:xfrm>
          <a:prstGeom prst="rect">
            <a:avLst/>
          </a:prstGeom>
          <a:noFill/>
        </p:spPr>
        <p:txBody>
          <a:bodyPr wrap="square" rtlCol="0">
            <a:spAutoFit/>
          </a:bodyPr>
          <a:lstStyle/>
          <a:p>
            <a:r>
              <a:rPr lang="en-US" dirty="0"/>
              <a:t>Test data: Stable for Odgen N=1</a:t>
            </a:r>
          </a:p>
        </p:txBody>
      </p:sp>
      <p:pic>
        <p:nvPicPr>
          <p:cNvPr id="2" name="Picture 1">
            <a:extLst>
              <a:ext uri="{FF2B5EF4-FFF2-40B4-BE49-F238E27FC236}">
                <a16:creationId xmlns:a16="http://schemas.microsoft.com/office/drawing/2014/main" id="{EA6F5F10-2B0A-F047-D321-E0A6DC11F239}"/>
              </a:ext>
            </a:extLst>
          </p:cNvPr>
          <p:cNvPicPr>
            <a:picLocks noChangeAspect="1"/>
          </p:cNvPicPr>
          <p:nvPr/>
        </p:nvPicPr>
        <p:blipFill>
          <a:blip r:embed="rId2">
            <a:extLst>
              <a:ext uri="{28A0092B-C50C-407E-A947-70E740481C1C}">
                <a14:useLocalDpi xmlns:a14="http://schemas.microsoft.com/office/drawing/2010/main" val="0"/>
              </a:ext>
            </a:extLst>
          </a:blip>
          <a:srcRect t="6411"/>
          <a:stretch>
            <a:fillRect/>
          </a:stretch>
        </p:blipFill>
        <p:spPr>
          <a:xfrm>
            <a:off x="575034" y="1084566"/>
            <a:ext cx="7173798" cy="5372101"/>
          </a:xfrm>
          <a:prstGeom prst="rect">
            <a:avLst/>
          </a:prstGeom>
        </p:spPr>
      </p:pic>
      <p:graphicFrame>
        <p:nvGraphicFramePr>
          <p:cNvPr id="4" name="Table 3">
            <a:extLst>
              <a:ext uri="{FF2B5EF4-FFF2-40B4-BE49-F238E27FC236}">
                <a16:creationId xmlns:a16="http://schemas.microsoft.com/office/drawing/2014/main" id="{EB8C813D-03E8-30ED-FCE8-2FFA52F5483C}"/>
              </a:ext>
            </a:extLst>
          </p:cNvPr>
          <p:cNvGraphicFramePr>
            <a:graphicFrameLocks noGrp="1"/>
          </p:cNvGraphicFramePr>
          <p:nvPr>
            <p:extLst>
              <p:ext uri="{D42A27DB-BD31-4B8C-83A1-F6EECF244321}">
                <p14:modId xmlns:p14="http://schemas.microsoft.com/office/powerpoint/2010/main" val="1685536526"/>
              </p:ext>
            </p:extLst>
          </p:nvPr>
        </p:nvGraphicFramePr>
        <p:xfrm>
          <a:off x="9109434" y="123858"/>
          <a:ext cx="1828800" cy="6610283"/>
        </p:xfrm>
        <a:graphic>
          <a:graphicData uri="http://schemas.openxmlformats.org/drawingml/2006/table">
            <a:tbl>
              <a:tblPr>
                <a:tableStyleId>{5C22544A-7EE6-4342-B048-85BDC9FD1C3A}</a:tableStyleId>
              </a:tblPr>
              <a:tblGrid>
                <a:gridCol w="914400">
                  <a:extLst>
                    <a:ext uri="{9D8B030D-6E8A-4147-A177-3AD203B41FA5}">
                      <a16:colId xmlns:a16="http://schemas.microsoft.com/office/drawing/2014/main" val="3281327487"/>
                    </a:ext>
                  </a:extLst>
                </a:gridCol>
                <a:gridCol w="914400">
                  <a:extLst>
                    <a:ext uri="{9D8B030D-6E8A-4147-A177-3AD203B41FA5}">
                      <a16:colId xmlns:a16="http://schemas.microsoft.com/office/drawing/2014/main" val="4245044129"/>
                    </a:ext>
                  </a:extLst>
                </a:gridCol>
              </a:tblGrid>
              <a:tr h="197963">
                <a:tc>
                  <a:txBody>
                    <a:bodyPr/>
                    <a:lstStyle/>
                    <a:p>
                      <a:pPr algn="l" fontAlgn="b">
                        <a:buNone/>
                      </a:pPr>
                      <a:r>
                        <a:rPr lang="en-IN" sz="1100" u="none" strike="noStrike" dirty="0">
                          <a:effectLst/>
                        </a:rPr>
                        <a:t>Stress (MPa)</a:t>
                      </a:r>
                      <a:endParaRPr lang="en-IN" sz="1100" b="0" i="0" u="none" strike="noStrike" dirty="0">
                        <a:solidFill>
                          <a:srgbClr val="000000"/>
                        </a:solidFill>
                        <a:effectLst/>
                        <a:latin typeface="Calibri" panose="020F0502020204030204" pitchFamily="34" charset="0"/>
                      </a:endParaRPr>
                    </a:p>
                  </a:txBody>
                  <a:tcPr marL="4275" marR="4275" marT="4275" marB="0" anchor="b"/>
                </a:tc>
                <a:tc>
                  <a:txBody>
                    <a:bodyPr/>
                    <a:lstStyle/>
                    <a:p>
                      <a:pPr algn="l" fontAlgn="b">
                        <a:buNone/>
                      </a:pPr>
                      <a:r>
                        <a:rPr lang="en-IN" sz="1100" u="none" strike="noStrike">
                          <a:effectLst/>
                        </a:rPr>
                        <a:t>Strain </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2955234423"/>
                  </a:ext>
                </a:extLst>
              </a:tr>
              <a:tr h="178120">
                <a:tc>
                  <a:txBody>
                    <a:bodyPr/>
                    <a:lstStyle/>
                    <a:p>
                      <a:pPr algn="r" fontAlgn="b">
                        <a:buNone/>
                      </a:pPr>
                      <a:r>
                        <a:rPr lang="en-IN" sz="1100" u="none" strike="noStrike">
                          <a:effectLst/>
                        </a:rPr>
                        <a:t>0.2924</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0.0492</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705250051"/>
                  </a:ext>
                </a:extLst>
              </a:tr>
              <a:tr h="178120">
                <a:tc>
                  <a:txBody>
                    <a:bodyPr/>
                    <a:lstStyle/>
                    <a:p>
                      <a:pPr algn="r" fontAlgn="b">
                        <a:buNone/>
                      </a:pPr>
                      <a:r>
                        <a:rPr lang="en-IN" sz="1100" u="none" strike="noStrike">
                          <a:effectLst/>
                        </a:rPr>
                        <a:t>0.5848</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0.1204</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88393923"/>
                  </a:ext>
                </a:extLst>
              </a:tr>
              <a:tr h="178120">
                <a:tc>
                  <a:txBody>
                    <a:bodyPr/>
                    <a:lstStyle/>
                    <a:p>
                      <a:pPr algn="r" fontAlgn="b">
                        <a:buNone/>
                      </a:pPr>
                      <a:r>
                        <a:rPr lang="en-IN" sz="1100" u="none" strike="noStrike">
                          <a:effectLst/>
                        </a:rPr>
                        <a:t>0.8772</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0.2133</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3218398642"/>
                  </a:ext>
                </a:extLst>
              </a:tr>
              <a:tr h="178120">
                <a:tc>
                  <a:txBody>
                    <a:bodyPr/>
                    <a:lstStyle/>
                    <a:p>
                      <a:pPr algn="r" fontAlgn="b">
                        <a:buNone/>
                      </a:pPr>
                      <a:r>
                        <a:rPr lang="en-IN" sz="1100" u="none" strike="noStrike">
                          <a:effectLst/>
                        </a:rPr>
                        <a:t>1.1696</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0.3167</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516829037"/>
                  </a:ext>
                </a:extLst>
              </a:tr>
              <a:tr h="178120">
                <a:tc>
                  <a:txBody>
                    <a:bodyPr/>
                    <a:lstStyle/>
                    <a:p>
                      <a:pPr algn="r" fontAlgn="b">
                        <a:buNone/>
                      </a:pPr>
                      <a:r>
                        <a:rPr lang="en-IN" sz="1100" u="none" strike="noStrike">
                          <a:effectLst/>
                        </a:rPr>
                        <a:t>1.462</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0.4215</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2186205950"/>
                  </a:ext>
                </a:extLst>
              </a:tr>
              <a:tr h="178120">
                <a:tc>
                  <a:txBody>
                    <a:bodyPr/>
                    <a:lstStyle/>
                    <a:p>
                      <a:pPr algn="r" fontAlgn="b">
                        <a:buNone/>
                      </a:pPr>
                      <a:r>
                        <a:rPr lang="en-IN" sz="1100" u="none" strike="noStrike">
                          <a:effectLst/>
                        </a:rPr>
                        <a:t>1.7544</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0.5236</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3032264315"/>
                  </a:ext>
                </a:extLst>
              </a:tr>
              <a:tr h="178120">
                <a:tc>
                  <a:txBody>
                    <a:bodyPr/>
                    <a:lstStyle/>
                    <a:p>
                      <a:pPr algn="r" fontAlgn="b">
                        <a:buNone/>
                      </a:pPr>
                      <a:r>
                        <a:rPr lang="en-IN" sz="1100" u="none" strike="noStrike">
                          <a:effectLst/>
                        </a:rPr>
                        <a:t>2.0468</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0.6093</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3978486394"/>
                  </a:ext>
                </a:extLst>
              </a:tr>
              <a:tr h="178120">
                <a:tc>
                  <a:txBody>
                    <a:bodyPr/>
                    <a:lstStyle/>
                    <a:p>
                      <a:pPr algn="r" fontAlgn="b">
                        <a:buNone/>
                      </a:pPr>
                      <a:r>
                        <a:rPr lang="en-IN" sz="1100" u="none" strike="noStrike">
                          <a:effectLst/>
                        </a:rPr>
                        <a:t>2.3392</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0.7</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4102164531"/>
                  </a:ext>
                </a:extLst>
              </a:tr>
              <a:tr h="178120">
                <a:tc>
                  <a:txBody>
                    <a:bodyPr/>
                    <a:lstStyle/>
                    <a:p>
                      <a:pPr algn="r" fontAlgn="b">
                        <a:buNone/>
                      </a:pPr>
                      <a:r>
                        <a:rPr lang="en-IN" sz="1100" u="none" strike="noStrike">
                          <a:effectLst/>
                        </a:rPr>
                        <a:t>2.6316</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0.7787</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3504919336"/>
                  </a:ext>
                </a:extLst>
              </a:tr>
              <a:tr h="178120">
                <a:tc>
                  <a:txBody>
                    <a:bodyPr/>
                    <a:lstStyle/>
                    <a:p>
                      <a:pPr algn="r" fontAlgn="b">
                        <a:buNone/>
                      </a:pPr>
                      <a:r>
                        <a:rPr lang="en-IN" sz="1100" u="none" strike="noStrike">
                          <a:effectLst/>
                        </a:rPr>
                        <a:t>2.924</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0.8557</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3049324361"/>
                  </a:ext>
                </a:extLst>
              </a:tr>
              <a:tr h="178120">
                <a:tc>
                  <a:txBody>
                    <a:bodyPr/>
                    <a:lstStyle/>
                    <a:p>
                      <a:pPr algn="r" fontAlgn="b">
                        <a:buNone/>
                      </a:pPr>
                      <a:r>
                        <a:rPr lang="en-IN" sz="1100" u="none" strike="noStrike">
                          <a:effectLst/>
                        </a:rPr>
                        <a:t>3.2164</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0.9303</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2491868453"/>
                  </a:ext>
                </a:extLst>
              </a:tr>
              <a:tr h="178120">
                <a:tc>
                  <a:txBody>
                    <a:bodyPr/>
                    <a:lstStyle/>
                    <a:p>
                      <a:pPr algn="r" fontAlgn="b">
                        <a:buNone/>
                      </a:pPr>
                      <a:r>
                        <a:rPr lang="en-IN" sz="1100" u="none" strike="noStrike">
                          <a:effectLst/>
                        </a:rPr>
                        <a:t>3.5088</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0.9992</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2700628987"/>
                  </a:ext>
                </a:extLst>
              </a:tr>
              <a:tr h="178120">
                <a:tc>
                  <a:txBody>
                    <a:bodyPr/>
                    <a:lstStyle/>
                    <a:p>
                      <a:pPr algn="r" fontAlgn="b">
                        <a:buNone/>
                      </a:pPr>
                      <a:r>
                        <a:rPr lang="en-IN" sz="1100" u="none" strike="noStrike">
                          <a:effectLst/>
                        </a:rPr>
                        <a:t>3.8012</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1.0654</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3751354655"/>
                  </a:ext>
                </a:extLst>
              </a:tr>
              <a:tr h="178120">
                <a:tc>
                  <a:txBody>
                    <a:bodyPr/>
                    <a:lstStyle/>
                    <a:p>
                      <a:pPr algn="r" fontAlgn="b">
                        <a:buNone/>
                      </a:pPr>
                      <a:r>
                        <a:rPr lang="en-IN" sz="1100" u="none" strike="noStrike">
                          <a:effectLst/>
                        </a:rPr>
                        <a:t>4.0936</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1.1282</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290494693"/>
                  </a:ext>
                </a:extLst>
              </a:tr>
              <a:tr h="178120">
                <a:tc>
                  <a:txBody>
                    <a:bodyPr/>
                    <a:lstStyle/>
                    <a:p>
                      <a:pPr algn="r" fontAlgn="b">
                        <a:buNone/>
                      </a:pPr>
                      <a:r>
                        <a:rPr lang="en-IN" sz="1100" u="none" strike="noStrike">
                          <a:effectLst/>
                        </a:rPr>
                        <a:t>4.386</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1.1913</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4159793502"/>
                  </a:ext>
                </a:extLst>
              </a:tr>
              <a:tr h="178120">
                <a:tc>
                  <a:txBody>
                    <a:bodyPr/>
                    <a:lstStyle/>
                    <a:p>
                      <a:pPr algn="r" fontAlgn="b">
                        <a:buNone/>
                      </a:pPr>
                      <a:r>
                        <a:rPr lang="en-IN" sz="1100" u="none" strike="noStrike">
                          <a:effectLst/>
                        </a:rPr>
                        <a:t>4.6784</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1.2484</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2550723498"/>
                  </a:ext>
                </a:extLst>
              </a:tr>
              <a:tr h="178120">
                <a:tc>
                  <a:txBody>
                    <a:bodyPr/>
                    <a:lstStyle/>
                    <a:p>
                      <a:pPr algn="r" fontAlgn="b">
                        <a:buNone/>
                      </a:pPr>
                      <a:r>
                        <a:rPr lang="en-IN" sz="1100" u="none" strike="noStrike">
                          <a:effectLst/>
                        </a:rPr>
                        <a:t>4.9708</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1.3033</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2784757516"/>
                  </a:ext>
                </a:extLst>
              </a:tr>
              <a:tr h="178120">
                <a:tc>
                  <a:txBody>
                    <a:bodyPr/>
                    <a:lstStyle/>
                    <a:p>
                      <a:pPr algn="r" fontAlgn="b">
                        <a:buNone/>
                      </a:pPr>
                      <a:r>
                        <a:rPr lang="en-IN" sz="1100" u="none" strike="noStrike">
                          <a:effectLst/>
                        </a:rPr>
                        <a:t>5.2632</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1.3605</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2749852581"/>
                  </a:ext>
                </a:extLst>
              </a:tr>
              <a:tr h="178120">
                <a:tc>
                  <a:txBody>
                    <a:bodyPr/>
                    <a:lstStyle/>
                    <a:p>
                      <a:pPr algn="r" fontAlgn="b">
                        <a:buNone/>
                      </a:pPr>
                      <a:r>
                        <a:rPr lang="en-IN" sz="1100" u="none" strike="noStrike">
                          <a:effectLst/>
                        </a:rPr>
                        <a:t>5.5556</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1.4115</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973977934"/>
                  </a:ext>
                </a:extLst>
              </a:tr>
              <a:tr h="178120">
                <a:tc>
                  <a:txBody>
                    <a:bodyPr/>
                    <a:lstStyle/>
                    <a:p>
                      <a:pPr algn="r" fontAlgn="b">
                        <a:buNone/>
                      </a:pPr>
                      <a:r>
                        <a:rPr lang="en-IN" sz="1100" u="none" strike="noStrike">
                          <a:effectLst/>
                        </a:rPr>
                        <a:t>5.848</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1.4685</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848723726"/>
                  </a:ext>
                </a:extLst>
              </a:tr>
              <a:tr h="178120">
                <a:tc>
                  <a:txBody>
                    <a:bodyPr/>
                    <a:lstStyle/>
                    <a:p>
                      <a:pPr algn="r" fontAlgn="b">
                        <a:buNone/>
                      </a:pPr>
                      <a:r>
                        <a:rPr lang="en-IN" sz="1100" u="none" strike="noStrike">
                          <a:effectLst/>
                        </a:rPr>
                        <a:t>6.1404</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1.5199</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1617884168"/>
                  </a:ext>
                </a:extLst>
              </a:tr>
              <a:tr h="178120">
                <a:tc>
                  <a:txBody>
                    <a:bodyPr/>
                    <a:lstStyle/>
                    <a:p>
                      <a:pPr algn="r" fontAlgn="b">
                        <a:buNone/>
                      </a:pPr>
                      <a:r>
                        <a:rPr lang="en-IN" sz="1100" u="none" strike="noStrike">
                          <a:effectLst/>
                        </a:rPr>
                        <a:t>6.4327</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1.5709</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839244765"/>
                  </a:ext>
                </a:extLst>
              </a:tr>
              <a:tr h="178120">
                <a:tc>
                  <a:txBody>
                    <a:bodyPr/>
                    <a:lstStyle/>
                    <a:p>
                      <a:pPr algn="r" fontAlgn="b">
                        <a:buNone/>
                      </a:pPr>
                      <a:r>
                        <a:rPr lang="en-IN" sz="1100" u="none" strike="noStrike">
                          <a:effectLst/>
                        </a:rPr>
                        <a:t>6.7251</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1.6205</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431426184"/>
                  </a:ext>
                </a:extLst>
              </a:tr>
              <a:tr h="178120">
                <a:tc>
                  <a:txBody>
                    <a:bodyPr/>
                    <a:lstStyle/>
                    <a:p>
                      <a:pPr algn="r" fontAlgn="b">
                        <a:buNone/>
                      </a:pPr>
                      <a:r>
                        <a:rPr lang="en-IN" sz="1100" u="none" strike="noStrike">
                          <a:effectLst/>
                        </a:rPr>
                        <a:t>7.0175</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1.6694</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2892674623"/>
                  </a:ext>
                </a:extLst>
              </a:tr>
              <a:tr h="178120">
                <a:tc>
                  <a:txBody>
                    <a:bodyPr/>
                    <a:lstStyle/>
                    <a:p>
                      <a:pPr algn="r" fontAlgn="b">
                        <a:buNone/>
                      </a:pPr>
                      <a:r>
                        <a:rPr lang="en-IN" sz="1100" u="none" strike="noStrike">
                          <a:effectLst/>
                        </a:rPr>
                        <a:t>7.3099</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1.7155</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3218699312"/>
                  </a:ext>
                </a:extLst>
              </a:tr>
              <a:tr h="178120">
                <a:tc>
                  <a:txBody>
                    <a:bodyPr/>
                    <a:lstStyle/>
                    <a:p>
                      <a:pPr algn="r" fontAlgn="b">
                        <a:buNone/>
                      </a:pPr>
                      <a:r>
                        <a:rPr lang="en-IN" sz="1100" u="none" strike="noStrike">
                          <a:effectLst/>
                        </a:rPr>
                        <a:t>7.6023</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1.7638</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3874532619"/>
                  </a:ext>
                </a:extLst>
              </a:tr>
              <a:tr h="178120">
                <a:tc>
                  <a:txBody>
                    <a:bodyPr/>
                    <a:lstStyle/>
                    <a:p>
                      <a:pPr algn="r" fontAlgn="b">
                        <a:buNone/>
                      </a:pPr>
                      <a:r>
                        <a:rPr lang="en-IN" sz="1100" u="none" strike="noStrike">
                          <a:effectLst/>
                        </a:rPr>
                        <a:t>7.8947</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1.8143</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4282536716"/>
                  </a:ext>
                </a:extLst>
              </a:tr>
              <a:tr h="178120">
                <a:tc>
                  <a:txBody>
                    <a:bodyPr/>
                    <a:lstStyle/>
                    <a:p>
                      <a:pPr algn="r" fontAlgn="b">
                        <a:buNone/>
                      </a:pPr>
                      <a:r>
                        <a:rPr lang="en-IN" sz="1100" u="none" strike="noStrike">
                          <a:effectLst/>
                        </a:rPr>
                        <a:t>8.1871</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1.8624</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1925668708"/>
                  </a:ext>
                </a:extLst>
              </a:tr>
              <a:tr h="178120">
                <a:tc>
                  <a:txBody>
                    <a:bodyPr/>
                    <a:lstStyle/>
                    <a:p>
                      <a:pPr algn="r" fontAlgn="b">
                        <a:buNone/>
                      </a:pPr>
                      <a:r>
                        <a:rPr lang="en-IN" sz="1100" u="none" strike="noStrike">
                          <a:effectLst/>
                        </a:rPr>
                        <a:t>8.4795</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1.9091</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2237726561"/>
                  </a:ext>
                </a:extLst>
              </a:tr>
              <a:tr h="178120">
                <a:tc>
                  <a:txBody>
                    <a:bodyPr/>
                    <a:lstStyle/>
                    <a:p>
                      <a:pPr algn="r" fontAlgn="b">
                        <a:buNone/>
                      </a:pPr>
                      <a:r>
                        <a:rPr lang="en-IN" sz="1100" u="none" strike="noStrike">
                          <a:effectLst/>
                        </a:rPr>
                        <a:t>8.7719</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1.9561</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1906647419"/>
                  </a:ext>
                </a:extLst>
              </a:tr>
              <a:tr h="178120">
                <a:tc>
                  <a:txBody>
                    <a:bodyPr/>
                    <a:lstStyle/>
                    <a:p>
                      <a:pPr algn="r" fontAlgn="b">
                        <a:buNone/>
                      </a:pPr>
                      <a:r>
                        <a:rPr lang="en-IN" sz="1100" u="none" strike="noStrike">
                          <a:effectLst/>
                        </a:rPr>
                        <a:t>9.0643</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2.0022</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116105151"/>
                  </a:ext>
                </a:extLst>
              </a:tr>
              <a:tr h="178120">
                <a:tc>
                  <a:txBody>
                    <a:bodyPr/>
                    <a:lstStyle/>
                    <a:p>
                      <a:pPr algn="r" fontAlgn="b">
                        <a:buNone/>
                      </a:pPr>
                      <a:r>
                        <a:rPr lang="en-IN" sz="1100" u="none" strike="noStrike">
                          <a:effectLst/>
                        </a:rPr>
                        <a:t>9.3567</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2.0496</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3273198015"/>
                  </a:ext>
                </a:extLst>
              </a:tr>
              <a:tr h="178120">
                <a:tc>
                  <a:txBody>
                    <a:bodyPr/>
                    <a:lstStyle/>
                    <a:p>
                      <a:pPr algn="r" fontAlgn="b">
                        <a:buNone/>
                      </a:pPr>
                      <a:r>
                        <a:rPr lang="en-IN" sz="1100" u="none" strike="noStrike">
                          <a:effectLst/>
                        </a:rPr>
                        <a:t>9.6491</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2.098</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365421522"/>
                  </a:ext>
                </a:extLst>
              </a:tr>
              <a:tr h="178120">
                <a:tc>
                  <a:txBody>
                    <a:bodyPr/>
                    <a:lstStyle/>
                    <a:p>
                      <a:pPr algn="r" fontAlgn="b">
                        <a:buNone/>
                      </a:pPr>
                      <a:r>
                        <a:rPr lang="en-IN" sz="1100" u="none" strike="noStrike">
                          <a:effectLst/>
                        </a:rPr>
                        <a:t>9.9415</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2.1466</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2455757153"/>
                  </a:ext>
                </a:extLst>
              </a:tr>
              <a:tr h="178120">
                <a:tc>
                  <a:txBody>
                    <a:bodyPr/>
                    <a:lstStyle/>
                    <a:p>
                      <a:pPr algn="r" fontAlgn="b">
                        <a:buNone/>
                      </a:pPr>
                      <a:r>
                        <a:rPr lang="en-IN" sz="1100" u="none" strike="noStrike">
                          <a:effectLst/>
                        </a:rPr>
                        <a:t>10.2339</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a:effectLst/>
                        </a:rPr>
                        <a:t>2.1937</a:t>
                      </a:r>
                      <a:endParaRPr lang="en-IN" sz="1100" b="0" i="0" u="none" strike="noStrike">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1948756166"/>
                  </a:ext>
                </a:extLst>
              </a:tr>
              <a:tr h="178120">
                <a:tc>
                  <a:txBody>
                    <a:bodyPr/>
                    <a:lstStyle/>
                    <a:p>
                      <a:pPr algn="r" fontAlgn="b">
                        <a:buNone/>
                      </a:pPr>
                      <a:r>
                        <a:rPr lang="en-IN" sz="1100" u="none" strike="noStrike">
                          <a:effectLst/>
                        </a:rPr>
                        <a:t>10.4094</a:t>
                      </a:r>
                      <a:endParaRPr lang="en-IN" sz="1100" b="0" i="0" u="none" strike="noStrike">
                        <a:solidFill>
                          <a:srgbClr val="000000"/>
                        </a:solidFill>
                        <a:effectLst/>
                        <a:latin typeface="Calibri" panose="020F0502020204030204" pitchFamily="34" charset="0"/>
                      </a:endParaRPr>
                    </a:p>
                  </a:txBody>
                  <a:tcPr marL="4275" marR="4275" marT="4275" marB="0" anchor="b"/>
                </a:tc>
                <a:tc>
                  <a:txBody>
                    <a:bodyPr/>
                    <a:lstStyle/>
                    <a:p>
                      <a:pPr algn="r" fontAlgn="b">
                        <a:buNone/>
                      </a:pPr>
                      <a:r>
                        <a:rPr lang="en-IN" sz="1100" u="none" strike="noStrike" dirty="0">
                          <a:effectLst/>
                        </a:rPr>
                        <a:t>2.2312</a:t>
                      </a:r>
                      <a:endParaRPr lang="en-IN" sz="1100" b="0" i="0" u="none" strike="noStrike" dirty="0">
                        <a:solidFill>
                          <a:srgbClr val="000000"/>
                        </a:solidFill>
                        <a:effectLst/>
                        <a:latin typeface="Calibri" panose="020F0502020204030204" pitchFamily="34" charset="0"/>
                      </a:endParaRPr>
                    </a:p>
                  </a:txBody>
                  <a:tcPr marL="4275" marR="4275" marT="4275" marB="0" anchor="b"/>
                </a:tc>
                <a:extLst>
                  <a:ext uri="{0D108BD9-81ED-4DB2-BD59-A6C34878D82A}">
                    <a16:rowId xmlns:a16="http://schemas.microsoft.com/office/drawing/2014/main" val="3728633704"/>
                  </a:ext>
                </a:extLst>
              </a:tr>
            </a:tbl>
          </a:graphicData>
        </a:graphic>
      </p:graphicFrame>
      <p:sp>
        <p:nvSpPr>
          <p:cNvPr id="9" name="TextBox 8">
            <a:extLst>
              <a:ext uri="{FF2B5EF4-FFF2-40B4-BE49-F238E27FC236}">
                <a16:creationId xmlns:a16="http://schemas.microsoft.com/office/drawing/2014/main" id="{CE79A917-D45B-A6F5-1931-3C059B768323}"/>
              </a:ext>
            </a:extLst>
          </p:cNvPr>
          <p:cNvSpPr txBox="1"/>
          <p:nvPr/>
        </p:nvSpPr>
        <p:spPr>
          <a:xfrm>
            <a:off x="565607" y="6556742"/>
            <a:ext cx="6094428" cy="253916"/>
          </a:xfrm>
          <a:prstGeom prst="rect">
            <a:avLst/>
          </a:prstGeom>
          <a:noFill/>
        </p:spPr>
        <p:txBody>
          <a:bodyPr wrap="square">
            <a:spAutoFit/>
          </a:bodyPr>
          <a:lstStyle/>
          <a:p>
            <a:r>
              <a:rPr lang="en-IN" sz="1050" dirty="0">
                <a:hlinkClick r:id="rId3"/>
              </a:rPr>
              <a:t>https://iopscience.iop.org/article/10.1088/1757-899X/888/1/012065/pdf</a:t>
            </a:r>
            <a:r>
              <a:rPr lang="en-IN" sz="1050" dirty="0"/>
              <a:t> </a:t>
            </a:r>
          </a:p>
        </p:txBody>
      </p:sp>
    </p:spTree>
    <p:extLst>
      <p:ext uri="{BB962C8B-B14F-4D97-AF65-F5344CB8AC3E}">
        <p14:creationId xmlns:p14="http://schemas.microsoft.com/office/powerpoint/2010/main" val="608734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91A2A-2B8C-F686-46D8-2CBD23DE74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64769BC-603E-324F-EB14-D50851BE2809}"/>
              </a:ext>
            </a:extLst>
          </p:cNvPr>
          <p:cNvSpPr txBox="1"/>
          <p:nvPr/>
        </p:nvSpPr>
        <p:spPr>
          <a:xfrm>
            <a:off x="245097" y="131976"/>
            <a:ext cx="11510127" cy="369332"/>
          </a:xfrm>
          <a:prstGeom prst="rect">
            <a:avLst/>
          </a:prstGeom>
          <a:noFill/>
        </p:spPr>
        <p:txBody>
          <a:bodyPr wrap="square" rtlCol="0">
            <a:spAutoFit/>
          </a:bodyPr>
          <a:lstStyle/>
          <a:p>
            <a:r>
              <a:rPr lang="en-US" dirty="0"/>
              <a:t>Getting stress vs strain curves for displacement (without hydrostatic conditions): Compression</a:t>
            </a:r>
            <a:endParaRPr lang="en-IN" dirty="0"/>
          </a:p>
        </p:txBody>
      </p:sp>
      <p:sp>
        <p:nvSpPr>
          <p:cNvPr id="4" name="TextBox 3">
            <a:extLst>
              <a:ext uri="{FF2B5EF4-FFF2-40B4-BE49-F238E27FC236}">
                <a16:creationId xmlns:a16="http://schemas.microsoft.com/office/drawing/2014/main" id="{FCA6AB6D-B982-7AEC-00E9-2DE5C333091B}"/>
              </a:ext>
            </a:extLst>
          </p:cNvPr>
          <p:cNvSpPr txBox="1"/>
          <p:nvPr/>
        </p:nvSpPr>
        <p:spPr>
          <a:xfrm>
            <a:off x="5417899" y="5603188"/>
            <a:ext cx="6695544" cy="923330"/>
          </a:xfrm>
          <a:prstGeom prst="rect">
            <a:avLst/>
          </a:prstGeom>
          <a:noFill/>
        </p:spPr>
        <p:txBody>
          <a:bodyPr wrap="square">
            <a:spAutoFit/>
          </a:bodyPr>
          <a:lstStyle/>
          <a:p>
            <a:r>
              <a:rPr lang="en-US" dirty="0"/>
              <a:t>Displacement:15mm compression</a:t>
            </a:r>
          </a:p>
          <a:p>
            <a:r>
              <a:rPr lang="en-US" dirty="0"/>
              <a:t>Size 30mmX10mm</a:t>
            </a:r>
          </a:p>
          <a:p>
            <a:r>
              <a:rPr lang="en-US" dirty="0"/>
              <a:t>Mesh Controls: Quad elements, linear, hybrid formulation</a:t>
            </a:r>
          </a:p>
        </p:txBody>
      </p:sp>
      <p:pic>
        <p:nvPicPr>
          <p:cNvPr id="6" name="Picture 5">
            <a:extLst>
              <a:ext uri="{FF2B5EF4-FFF2-40B4-BE49-F238E27FC236}">
                <a16:creationId xmlns:a16="http://schemas.microsoft.com/office/drawing/2014/main" id="{7CB024EC-4730-3E08-CB0B-1BC1CDC30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899" y="802574"/>
            <a:ext cx="6337325" cy="4640223"/>
          </a:xfrm>
          <a:prstGeom prst="rect">
            <a:avLst/>
          </a:prstGeom>
        </p:spPr>
      </p:pic>
      <p:pic>
        <p:nvPicPr>
          <p:cNvPr id="8" name="Picture 7">
            <a:extLst>
              <a:ext uri="{FF2B5EF4-FFF2-40B4-BE49-F238E27FC236}">
                <a16:creationId xmlns:a16="http://schemas.microsoft.com/office/drawing/2014/main" id="{E68F115B-EB08-C756-4045-0808F73D4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83" y="3662050"/>
            <a:ext cx="4545215" cy="2901033"/>
          </a:xfrm>
          <a:prstGeom prst="rect">
            <a:avLst/>
          </a:prstGeom>
        </p:spPr>
      </p:pic>
      <p:pic>
        <p:nvPicPr>
          <p:cNvPr id="10" name="Picture 9">
            <a:extLst>
              <a:ext uri="{FF2B5EF4-FFF2-40B4-BE49-F238E27FC236}">
                <a16:creationId xmlns:a16="http://schemas.microsoft.com/office/drawing/2014/main" id="{2BC60F65-6685-2104-56F6-73BCEEFC4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82" y="734357"/>
            <a:ext cx="4545215" cy="2919651"/>
          </a:xfrm>
          <a:prstGeom prst="rect">
            <a:avLst/>
          </a:prstGeom>
        </p:spPr>
      </p:pic>
    </p:spTree>
    <p:extLst>
      <p:ext uri="{BB962C8B-B14F-4D97-AF65-F5344CB8AC3E}">
        <p14:creationId xmlns:p14="http://schemas.microsoft.com/office/powerpoint/2010/main" val="4201873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784465-063C-C5DD-F29B-C093F8688684}"/>
              </a:ext>
            </a:extLst>
          </p:cNvPr>
          <p:cNvSpPr txBox="1"/>
          <p:nvPr/>
        </p:nvSpPr>
        <p:spPr>
          <a:xfrm>
            <a:off x="245097" y="131976"/>
            <a:ext cx="11510127" cy="369332"/>
          </a:xfrm>
          <a:prstGeom prst="rect">
            <a:avLst/>
          </a:prstGeom>
          <a:noFill/>
        </p:spPr>
        <p:txBody>
          <a:bodyPr wrap="square" rtlCol="0">
            <a:spAutoFit/>
          </a:bodyPr>
          <a:lstStyle/>
          <a:p>
            <a:r>
              <a:rPr lang="en-US" dirty="0"/>
              <a:t>Getting stress vs strain curves for displacement (without hydrostatic conditions) : Tension</a:t>
            </a:r>
            <a:endParaRPr lang="en-IN" dirty="0"/>
          </a:p>
        </p:txBody>
      </p:sp>
      <p:sp>
        <p:nvSpPr>
          <p:cNvPr id="4" name="TextBox 3">
            <a:extLst>
              <a:ext uri="{FF2B5EF4-FFF2-40B4-BE49-F238E27FC236}">
                <a16:creationId xmlns:a16="http://schemas.microsoft.com/office/drawing/2014/main" id="{2F859E3A-39FB-E986-5F70-74EC6695152E}"/>
              </a:ext>
            </a:extLst>
          </p:cNvPr>
          <p:cNvSpPr txBox="1"/>
          <p:nvPr/>
        </p:nvSpPr>
        <p:spPr>
          <a:xfrm>
            <a:off x="5210396" y="5555526"/>
            <a:ext cx="6808779" cy="923330"/>
          </a:xfrm>
          <a:prstGeom prst="rect">
            <a:avLst/>
          </a:prstGeom>
          <a:noFill/>
        </p:spPr>
        <p:txBody>
          <a:bodyPr wrap="square">
            <a:spAutoFit/>
          </a:bodyPr>
          <a:lstStyle/>
          <a:p>
            <a:r>
              <a:rPr lang="en-US" dirty="0"/>
              <a:t>Displacement: 80mm tension</a:t>
            </a:r>
          </a:p>
          <a:p>
            <a:r>
              <a:rPr lang="en-US" dirty="0"/>
              <a:t>Size 30mmX10mm</a:t>
            </a:r>
          </a:p>
          <a:p>
            <a:r>
              <a:rPr lang="en-US" dirty="0"/>
              <a:t>Mesh Controls: Quad elements, linear, hybrid formulation</a:t>
            </a:r>
          </a:p>
        </p:txBody>
      </p:sp>
      <p:pic>
        <p:nvPicPr>
          <p:cNvPr id="6" name="Picture 5">
            <a:extLst>
              <a:ext uri="{FF2B5EF4-FFF2-40B4-BE49-F238E27FC236}">
                <a16:creationId xmlns:a16="http://schemas.microsoft.com/office/drawing/2014/main" id="{E6005F9C-8AE9-F926-710F-13621EE77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0396" y="770283"/>
            <a:ext cx="6295230" cy="4685951"/>
          </a:xfrm>
          <a:prstGeom prst="rect">
            <a:avLst/>
          </a:prstGeom>
        </p:spPr>
      </p:pic>
      <p:pic>
        <p:nvPicPr>
          <p:cNvPr id="8" name="Picture 7">
            <a:extLst>
              <a:ext uri="{FF2B5EF4-FFF2-40B4-BE49-F238E27FC236}">
                <a16:creationId xmlns:a16="http://schemas.microsoft.com/office/drawing/2014/main" id="{202935DB-F46C-432B-747A-7039D065A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97" y="770283"/>
            <a:ext cx="4349272" cy="2840183"/>
          </a:xfrm>
          <a:prstGeom prst="rect">
            <a:avLst/>
          </a:prstGeom>
        </p:spPr>
      </p:pic>
      <p:pic>
        <p:nvPicPr>
          <p:cNvPr id="10" name="Picture 9">
            <a:extLst>
              <a:ext uri="{FF2B5EF4-FFF2-40B4-BE49-F238E27FC236}">
                <a16:creationId xmlns:a16="http://schemas.microsoft.com/office/drawing/2014/main" id="{7B99907B-9D9F-8B94-9C42-249AFA705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196" y="3688043"/>
            <a:ext cx="4563089" cy="2960496"/>
          </a:xfrm>
          <a:prstGeom prst="rect">
            <a:avLst/>
          </a:prstGeom>
        </p:spPr>
      </p:pic>
    </p:spTree>
    <p:extLst>
      <p:ext uri="{BB962C8B-B14F-4D97-AF65-F5344CB8AC3E}">
        <p14:creationId xmlns:p14="http://schemas.microsoft.com/office/powerpoint/2010/main" val="1039575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B5AEC-8CE7-63E2-F8BC-1B271ED4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435" y="353873"/>
            <a:ext cx="9185437" cy="6131767"/>
          </a:xfrm>
          <a:prstGeom prst="rect">
            <a:avLst/>
          </a:prstGeom>
        </p:spPr>
      </p:pic>
    </p:spTree>
    <p:extLst>
      <p:ext uri="{BB962C8B-B14F-4D97-AF65-F5344CB8AC3E}">
        <p14:creationId xmlns:p14="http://schemas.microsoft.com/office/powerpoint/2010/main" val="367976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338606" y="1505140"/>
            <a:ext cx="10322351" cy="4956421"/>
          </a:xfrm>
          <a:prstGeom prst="rect">
            <a:avLst/>
          </a:prstGeom>
        </p:spPr>
        <p:txBody>
          <a:bodyPr wrap="square" lIns="0" tIns="0" rIns="0" bIns="0" rtlCol="0" anchor="t">
            <a:spAutoFit/>
          </a:bodyPr>
          <a:lstStyle/>
          <a:p>
            <a:pPr marL="460610" lvl="1" indent="-230305" algn="just">
              <a:lnSpc>
                <a:spcPts val="2987"/>
              </a:lnSpc>
              <a:buFont typeface="Arial"/>
              <a:buChar char="•"/>
            </a:pPr>
            <a:r>
              <a:rPr lang="en-US" spc="85" dirty="0">
                <a:solidFill>
                  <a:srgbClr val="000000"/>
                </a:solidFill>
                <a:ea typeface="Didact Gothic"/>
                <a:cs typeface="Didact Gothic"/>
                <a:sym typeface="Didact Gothic"/>
              </a:rPr>
              <a:t>The material response becomes repeatable after the Mullins softening has been removed </a:t>
            </a:r>
          </a:p>
          <a:p>
            <a:pPr marL="460610" lvl="1" indent="-230305" algn="just">
              <a:lnSpc>
                <a:spcPts val="2987"/>
              </a:lnSpc>
              <a:spcBef>
                <a:spcPct val="0"/>
              </a:spcBef>
              <a:buFont typeface="Arial"/>
              <a:buChar char="•"/>
            </a:pPr>
            <a:r>
              <a:rPr lang="en-US" spc="85" dirty="0">
                <a:solidFill>
                  <a:srgbClr val="000000"/>
                </a:solidFill>
                <a:ea typeface="Didact Gothic"/>
                <a:cs typeface="Didact Gothic"/>
                <a:sym typeface="Didact Gothic"/>
              </a:rPr>
              <a:t>Both filled and unfilled elastomers show significant amounts of hysteresis during cyclic loading, which is unrelated to the Mullins effect. </a:t>
            </a:r>
          </a:p>
          <a:p>
            <a:pPr marL="460610" lvl="1" indent="-230305" algn="just">
              <a:lnSpc>
                <a:spcPts val="2987"/>
              </a:lnSpc>
              <a:spcBef>
                <a:spcPct val="0"/>
              </a:spcBef>
              <a:buFont typeface="Arial"/>
              <a:buChar char="•"/>
            </a:pPr>
            <a:r>
              <a:rPr lang="en-US" spc="85" dirty="0">
                <a:solidFill>
                  <a:srgbClr val="000000"/>
                </a:solidFill>
                <a:ea typeface="Didact Gothic"/>
                <a:cs typeface="Didact Gothic"/>
                <a:sym typeface="Didact Gothic"/>
              </a:rPr>
              <a:t>The carbon black particle content does not strongly influence the normalized amount of hysteresis (defined as the dissipated energy divided by supplied energy during the loading phase) </a:t>
            </a:r>
          </a:p>
          <a:p>
            <a:pPr marL="460610" lvl="1" indent="-230305" algn="just">
              <a:lnSpc>
                <a:spcPts val="2987"/>
              </a:lnSpc>
              <a:spcBef>
                <a:spcPct val="0"/>
              </a:spcBef>
              <a:buFont typeface="Arial"/>
              <a:buChar char="•"/>
            </a:pPr>
            <a:r>
              <a:rPr lang="en-US" spc="85" dirty="0">
                <a:solidFill>
                  <a:srgbClr val="000000"/>
                </a:solidFill>
                <a:ea typeface="Didact Gothic"/>
                <a:cs typeface="Didact Gothic"/>
                <a:sym typeface="Didact Gothic"/>
              </a:rPr>
              <a:t>Both filled and unfilled elastomers displayed strong strain-rate dependence; notably, strain-rate effects were more pronounced during uploading than unloading.</a:t>
            </a:r>
          </a:p>
          <a:p>
            <a:pPr marL="460610" lvl="1" indent="-230305" algn="just">
              <a:lnSpc>
                <a:spcPts val="2987"/>
              </a:lnSpc>
              <a:spcBef>
                <a:spcPct val="0"/>
              </a:spcBef>
              <a:buFont typeface="Arial"/>
              <a:buChar char="•"/>
            </a:pPr>
            <a:r>
              <a:rPr lang="en-US" spc="85" dirty="0">
                <a:solidFill>
                  <a:srgbClr val="000000"/>
                </a:solidFill>
                <a:ea typeface="Didact Gothic"/>
                <a:cs typeface="Didact Gothic"/>
                <a:sym typeface="Didact Gothic"/>
              </a:rPr>
              <a:t>At fixed strain, the stress is observed to approach the same equilibrium stress with relaxation time, whether loading or unloading. </a:t>
            </a:r>
          </a:p>
          <a:p>
            <a:pPr algn="just">
              <a:lnSpc>
                <a:spcPts val="2987"/>
              </a:lnSpc>
              <a:spcBef>
                <a:spcPct val="0"/>
              </a:spcBef>
            </a:pPr>
            <a:endParaRPr lang="en-US" spc="85" dirty="0">
              <a:solidFill>
                <a:srgbClr val="000000"/>
              </a:solidFill>
              <a:ea typeface="Didact Gothic"/>
              <a:cs typeface="Didact Gothic"/>
              <a:sym typeface="Didact Gothic"/>
            </a:endParaRPr>
          </a:p>
        </p:txBody>
      </p:sp>
      <p:sp>
        <p:nvSpPr>
          <p:cNvPr id="5" name="TextBox 5"/>
          <p:cNvSpPr txBox="1"/>
          <p:nvPr/>
        </p:nvSpPr>
        <p:spPr>
          <a:xfrm>
            <a:off x="3424681" y="0"/>
            <a:ext cx="5342638" cy="835165"/>
          </a:xfrm>
          <a:prstGeom prst="rect">
            <a:avLst/>
          </a:prstGeom>
        </p:spPr>
        <p:txBody>
          <a:bodyPr lIns="0" tIns="0" rIns="0" bIns="0" rtlCol="0" anchor="t">
            <a:spAutoFit/>
          </a:bodyPr>
          <a:lstStyle/>
          <a:p>
            <a:pPr algn="ctr">
              <a:lnSpc>
                <a:spcPts val="7527"/>
              </a:lnSpc>
              <a:spcBef>
                <a:spcPct val="0"/>
              </a:spcBef>
            </a:pPr>
            <a:r>
              <a:rPr lang="en-US" sz="4000" spc="-134" dirty="0">
                <a:solidFill>
                  <a:srgbClr val="3D3D3D"/>
                </a:solidFill>
                <a:latin typeface="+mj-lt"/>
                <a:ea typeface="Cardo"/>
                <a:cs typeface="Cardo"/>
                <a:sym typeface="Cardo"/>
              </a:rPr>
              <a:t>Experiments</a:t>
            </a:r>
          </a:p>
        </p:txBody>
      </p:sp>
      <p:sp>
        <p:nvSpPr>
          <p:cNvPr id="6" name="TextBox 6"/>
          <p:cNvSpPr txBox="1"/>
          <p:nvPr/>
        </p:nvSpPr>
        <p:spPr>
          <a:xfrm>
            <a:off x="1845297" y="835165"/>
            <a:ext cx="5133417" cy="456535"/>
          </a:xfrm>
          <a:prstGeom prst="rect">
            <a:avLst/>
          </a:prstGeom>
        </p:spPr>
        <p:txBody>
          <a:bodyPr lIns="0" tIns="0" rIns="0" bIns="0" rtlCol="0" anchor="t">
            <a:spAutoFit/>
          </a:bodyPr>
          <a:lstStyle/>
          <a:p>
            <a:pPr>
              <a:lnSpc>
                <a:spcPts val="4107"/>
              </a:lnSpc>
              <a:spcBef>
                <a:spcPct val="0"/>
              </a:spcBef>
            </a:pPr>
            <a:r>
              <a:rPr lang="en-US" sz="2000" b="1" spc="235" dirty="0">
                <a:solidFill>
                  <a:srgbClr val="3D3D3D"/>
                </a:solidFill>
                <a:latin typeface="+mj-lt"/>
                <a:ea typeface="Didact Gothic"/>
                <a:cs typeface="Didact Gothic"/>
                <a:sym typeface="Didact Gothic"/>
              </a:rPr>
              <a:t>Results</a:t>
            </a:r>
          </a:p>
        </p:txBody>
      </p:sp>
    </p:spTree>
    <p:extLst>
      <p:ext uri="{BB962C8B-B14F-4D97-AF65-F5344CB8AC3E}">
        <p14:creationId xmlns:p14="http://schemas.microsoft.com/office/powerpoint/2010/main" val="600587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B3190D-55B8-F74A-0B94-A8D8DEC26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0772" y="579746"/>
            <a:ext cx="6382683" cy="5107073"/>
          </a:xfrm>
          <a:prstGeom prst="rect">
            <a:avLst/>
          </a:prstGeom>
        </p:spPr>
      </p:pic>
      <p:pic>
        <p:nvPicPr>
          <p:cNvPr id="6" name="Picture 5">
            <a:extLst>
              <a:ext uri="{FF2B5EF4-FFF2-40B4-BE49-F238E27FC236}">
                <a16:creationId xmlns:a16="http://schemas.microsoft.com/office/drawing/2014/main" id="{DF7DD66C-1415-0A2A-0AC6-FA8DC2E3A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944" y="3520910"/>
            <a:ext cx="3560921" cy="2849254"/>
          </a:xfrm>
          <a:prstGeom prst="rect">
            <a:avLst/>
          </a:prstGeom>
        </p:spPr>
      </p:pic>
      <p:pic>
        <p:nvPicPr>
          <p:cNvPr id="8" name="Picture 7">
            <a:extLst>
              <a:ext uri="{FF2B5EF4-FFF2-40B4-BE49-F238E27FC236}">
                <a16:creationId xmlns:a16="http://schemas.microsoft.com/office/drawing/2014/main" id="{D67BF59B-26A1-44B0-2A5B-0139192B3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44" y="579746"/>
            <a:ext cx="3589387" cy="2849254"/>
          </a:xfrm>
          <a:prstGeom prst="rect">
            <a:avLst/>
          </a:prstGeom>
        </p:spPr>
      </p:pic>
      <p:sp>
        <p:nvSpPr>
          <p:cNvPr id="10" name="TextBox 9">
            <a:extLst>
              <a:ext uri="{FF2B5EF4-FFF2-40B4-BE49-F238E27FC236}">
                <a16:creationId xmlns:a16="http://schemas.microsoft.com/office/drawing/2014/main" id="{154F1B34-7A10-3F40-3B43-4CCD97AA76AD}"/>
              </a:ext>
            </a:extLst>
          </p:cNvPr>
          <p:cNvSpPr txBox="1"/>
          <p:nvPr/>
        </p:nvSpPr>
        <p:spPr>
          <a:xfrm>
            <a:off x="4963504" y="5726982"/>
            <a:ext cx="6577552" cy="923330"/>
          </a:xfrm>
          <a:prstGeom prst="rect">
            <a:avLst/>
          </a:prstGeom>
          <a:noFill/>
        </p:spPr>
        <p:txBody>
          <a:bodyPr wrap="square">
            <a:spAutoFit/>
          </a:bodyPr>
          <a:lstStyle/>
          <a:p>
            <a:r>
              <a:rPr lang="en-US" dirty="0"/>
              <a:t>Displacement:30mm stretch</a:t>
            </a:r>
          </a:p>
          <a:p>
            <a:r>
              <a:rPr lang="en-US" dirty="0"/>
              <a:t>Size 30mmX10mm</a:t>
            </a:r>
          </a:p>
          <a:p>
            <a:r>
              <a:rPr lang="en-US" dirty="0"/>
              <a:t>Mesh Controls: Quad elements, linear, hybrid formulation</a:t>
            </a:r>
          </a:p>
        </p:txBody>
      </p:sp>
      <p:sp>
        <p:nvSpPr>
          <p:cNvPr id="3" name="TextBox 2">
            <a:extLst>
              <a:ext uri="{FF2B5EF4-FFF2-40B4-BE49-F238E27FC236}">
                <a16:creationId xmlns:a16="http://schemas.microsoft.com/office/drawing/2014/main" id="{C4ACD3DB-6FC6-B8DA-2B25-70EA5D5CB196}"/>
              </a:ext>
            </a:extLst>
          </p:cNvPr>
          <p:cNvSpPr txBox="1"/>
          <p:nvPr/>
        </p:nvSpPr>
        <p:spPr>
          <a:xfrm>
            <a:off x="172040" y="28347"/>
            <a:ext cx="10404834" cy="646331"/>
          </a:xfrm>
          <a:prstGeom prst="rect">
            <a:avLst/>
          </a:prstGeom>
          <a:noFill/>
        </p:spPr>
        <p:txBody>
          <a:bodyPr wrap="square">
            <a:spAutoFit/>
          </a:bodyPr>
          <a:lstStyle/>
          <a:p>
            <a:r>
              <a:rPr lang="en-US" dirty="0"/>
              <a:t>Next, applying the hydrostatic conditions with tension</a:t>
            </a:r>
            <a:br>
              <a:rPr lang="en-US" dirty="0"/>
            </a:br>
            <a:endParaRPr lang="en-IN" dirty="0"/>
          </a:p>
        </p:txBody>
      </p:sp>
    </p:spTree>
    <p:extLst>
      <p:ext uri="{BB962C8B-B14F-4D97-AF65-F5344CB8AC3E}">
        <p14:creationId xmlns:p14="http://schemas.microsoft.com/office/powerpoint/2010/main" val="40316716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1E17C4-71E5-26B5-B105-32BCC0E6560A}"/>
              </a:ext>
            </a:extLst>
          </p:cNvPr>
          <p:cNvSpPr txBox="1"/>
          <p:nvPr/>
        </p:nvSpPr>
        <p:spPr>
          <a:xfrm>
            <a:off x="4724711" y="5725209"/>
            <a:ext cx="7153062" cy="923330"/>
          </a:xfrm>
          <a:prstGeom prst="rect">
            <a:avLst/>
          </a:prstGeom>
          <a:noFill/>
        </p:spPr>
        <p:txBody>
          <a:bodyPr wrap="square">
            <a:spAutoFit/>
          </a:bodyPr>
          <a:lstStyle/>
          <a:p>
            <a:r>
              <a:rPr lang="en-US" dirty="0"/>
              <a:t>Displacement:15mm compression</a:t>
            </a:r>
          </a:p>
          <a:p>
            <a:r>
              <a:rPr lang="en-US" dirty="0"/>
              <a:t>Size 30mmX10mm</a:t>
            </a:r>
          </a:p>
          <a:p>
            <a:r>
              <a:rPr lang="en-US" dirty="0"/>
              <a:t>Mesh Controls: Quad elements, linear, hybrid formulation</a:t>
            </a:r>
          </a:p>
        </p:txBody>
      </p:sp>
      <p:pic>
        <p:nvPicPr>
          <p:cNvPr id="5" name="Picture 4">
            <a:extLst>
              <a:ext uri="{FF2B5EF4-FFF2-40B4-BE49-F238E27FC236}">
                <a16:creationId xmlns:a16="http://schemas.microsoft.com/office/drawing/2014/main" id="{7FF41FBC-0D6A-434A-D9A2-5EFECF883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64" y="3679529"/>
            <a:ext cx="3955806" cy="3077980"/>
          </a:xfrm>
          <a:prstGeom prst="rect">
            <a:avLst/>
          </a:prstGeom>
        </p:spPr>
      </p:pic>
      <p:pic>
        <p:nvPicPr>
          <p:cNvPr id="7" name="Picture 6">
            <a:extLst>
              <a:ext uri="{FF2B5EF4-FFF2-40B4-BE49-F238E27FC236}">
                <a16:creationId xmlns:a16="http://schemas.microsoft.com/office/drawing/2014/main" id="{2FEAB4DA-5DD7-861A-E19A-41BCDD17B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272" y="516964"/>
            <a:ext cx="6388197" cy="5009548"/>
          </a:xfrm>
          <a:prstGeom prst="rect">
            <a:avLst/>
          </a:prstGeom>
        </p:spPr>
      </p:pic>
      <p:pic>
        <p:nvPicPr>
          <p:cNvPr id="9" name="Picture 8">
            <a:extLst>
              <a:ext uri="{FF2B5EF4-FFF2-40B4-BE49-F238E27FC236}">
                <a16:creationId xmlns:a16="http://schemas.microsoft.com/office/drawing/2014/main" id="{B031CD66-0AA9-8630-5D68-89AF5E8F7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64" y="516964"/>
            <a:ext cx="3924726" cy="3077723"/>
          </a:xfrm>
          <a:prstGeom prst="rect">
            <a:avLst/>
          </a:prstGeom>
        </p:spPr>
      </p:pic>
      <p:sp>
        <p:nvSpPr>
          <p:cNvPr id="2" name="TextBox 1">
            <a:extLst>
              <a:ext uri="{FF2B5EF4-FFF2-40B4-BE49-F238E27FC236}">
                <a16:creationId xmlns:a16="http://schemas.microsoft.com/office/drawing/2014/main" id="{5B7158BA-5A9C-1AAF-37A1-85E0A57A8B69}"/>
              </a:ext>
            </a:extLst>
          </p:cNvPr>
          <p:cNvSpPr txBox="1"/>
          <p:nvPr/>
        </p:nvSpPr>
        <p:spPr>
          <a:xfrm>
            <a:off x="172040" y="28347"/>
            <a:ext cx="10404834" cy="646331"/>
          </a:xfrm>
          <a:prstGeom prst="rect">
            <a:avLst/>
          </a:prstGeom>
          <a:noFill/>
        </p:spPr>
        <p:txBody>
          <a:bodyPr wrap="square">
            <a:spAutoFit/>
          </a:bodyPr>
          <a:lstStyle/>
          <a:p>
            <a:r>
              <a:rPr lang="en-US" dirty="0"/>
              <a:t>Next, applying the hydrostatic conditions with compression</a:t>
            </a:r>
            <a:br>
              <a:rPr lang="en-US" dirty="0"/>
            </a:br>
            <a:endParaRPr lang="en-IN" dirty="0"/>
          </a:p>
        </p:txBody>
      </p:sp>
    </p:spTree>
    <p:extLst>
      <p:ext uri="{BB962C8B-B14F-4D97-AF65-F5344CB8AC3E}">
        <p14:creationId xmlns:p14="http://schemas.microsoft.com/office/powerpoint/2010/main" val="3482954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6779DF-3721-FBE0-E97D-AF8823C0C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117" y="437515"/>
            <a:ext cx="8483927" cy="6211976"/>
          </a:xfrm>
          <a:prstGeom prst="rect">
            <a:avLst/>
          </a:prstGeom>
        </p:spPr>
      </p:pic>
    </p:spTree>
    <p:extLst>
      <p:ext uri="{BB962C8B-B14F-4D97-AF65-F5344CB8AC3E}">
        <p14:creationId xmlns:p14="http://schemas.microsoft.com/office/powerpoint/2010/main" val="1335687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4"/>
          <p:cNvSpPr/>
          <p:nvPr/>
        </p:nvSpPr>
        <p:spPr>
          <a:xfrm>
            <a:off x="3488126" y="4130426"/>
            <a:ext cx="5061985" cy="2642390"/>
          </a:xfrm>
          <a:custGeom>
            <a:avLst/>
            <a:gdLst/>
            <a:ahLst/>
            <a:cxnLst/>
            <a:rect l="l" t="t" r="r" b="b"/>
            <a:pathLst>
              <a:path w="7314577" h="3709452">
                <a:moveTo>
                  <a:pt x="0" y="0"/>
                </a:moveTo>
                <a:lnTo>
                  <a:pt x="7314576" y="0"/>
                </a:lnTo>
                <a:lnTo>
                  <a:pt x="7314576" y="3709452"/>
                </a:lnTo>
                <a:lnTo>
                  <a:pt x="0" y="3709452"/>
                </a:lnTo>
                <a:lnTo>
                  <a:pt x="0" y="0"/>
                </a:lnTo>
                <a:close/>
              </a:path>
            </a:pathLst>
          </a:custGeom>
          <a:blipFill>
            <a:blip r:embed="rId2"/>
            <a:stretch>
              <a:fillRect/>
            </a:stretch>
          </a:blipFill>
        </p:spPr>
        <p:txBody>
          <a:bodyPr/>
          <a:lstStyle/>
          <a:p>
            <a:endParaRPr lang="en-IN" dirty="0"/>
          </a:p>
        </p:txBody>
      </p:sp>
      <p:sp>
        <p:nvSpPr>
          <p:cNvPr id="5" name="TextBox 5"/>
          <p:cNvSpPr txBox="1"/>
          <p:nvPr/>
        </p:nvSpPr>
        <p:spPr>
          <a:xfrm>
            <a:off x="650449" y="1225041"/>
            <a:ext cx="11387580" cy="2642390"/>
          </a:xfrm>
          <a:prstGeom prst="rect">
            <a:avLst/>
          </a:prstGeom>
        </p:spPr>
        <p:txBody>
          <a:bodyPr wrap="square" lIns="0" tIns="0" rIns="0" bIns="0" rtlCol="0" anchor="t">
            <a:spAutoFit/>
          </a:bodyPr>
          <a:lstStyle/>
          <a:p>
            <a:pPr>
              <a:lnSpc>
                <a:spcPts val="2987"/>
              </a:lnSpc>
              <a:spcBef>
                <a:spcPct val="0"/>
              </a:spcBef>
            </a:pPr>
            <a:r>
              <a:rPr lang="en-US" sz="1600" spc="85" dirty="0">
                <a:solidFill>
                  <a:srgbClr val="000000"/>
                </a:solidFill>
                <a:ea typeface="Didact Gothic"/>
                <a:cs typeface="Didact Gothic"/>
                <a:sym typeface="Didact Gothic"/>
              </a:rPr>
              <a:t>Based on experimental findings, the total mechanical response of the elastomer is modeled as two parallel polymer networks:</a:t>
            </a:r>
          </a:p>
          <a:p>
            <a:pPr marL="460610" lvl="1" indent="-230305">
              <a:lnSpc>
                <a:spcPts val="2987"/>
              </a:lnSpc>
              <a:spcBef>
                <a:spcPct val="0"/>
              </a:spcBef>
              <a:buAutoNum type="arabicPeriod"/>
            </a:pPr>
            <a:r>
              <a:rPr lang="en-US" sz="1600" b="1" u="sng" spc="85" dirty="0">
                <a:solidFill>
                  <a:srgbClr val="000000"/>
                </a:solidFill>
                <a:ea typeface="Didact Gothic"/>
                <a:cs typeface="Didact Gothic"/>
                <a:sym typeface="Didact Gothic"/>
              </a:rPr>
              <a:t>Equilibrium Response(A)</a:t>
            </a:r>
            <a:r>
              <a:rPr lang="en-US" sz="1600" b="1" spc="85" dirty="0">
                <a:solidFill>
                  <a:srgbClr val="000000"/>
                </a:solidFill>
                <a:ea typeface="Didact Gothic"/>
                <a:cs typeface="Didact Gothic"/>
                <a:sym typeface="Didact Gothic"/>
              </a:rPr>
              <a:t>: </a:t>
            </a:r>
            <a:r>
              <a:rPr lang="en-US" sz="1600" spc="85" dirty="0">
                <a:solidFill>
                  <a:srgbClr val="000000"/>
                </a:solidFill>
                <a:ea typeface="Didact Gothic"/>
                <a:cs typeface="Didact Gothic"/>
                <a:sym typeface="Didact Gothic"/>
              </a:rPr>
              <a:t>Network A is a “perfect network” and can be modeled by any of the classical models based on </a:t>
            </a:r>
            <a:r>
              <a:rPr lang="en-US" sz="1600" spc="85" dirty="0" err="1">
                <a:solidFill>
                  <a:srgbClr val="000000"/>
                </a:solidFill>
                <a:ea typeface="Didact Gothic"/>
                <a:cs typeface="Didact Gothic"/>
                <a:sym typeface="Didact Gothic"/>
              </a:rPr>
              <a:t>hyperelasticity</a:t>
            </a:r>
            <a:r>
              <a:rPr lang="en-US" sz="1600" spc="85" dirty="0">
                <a:solidFill>
                  <a:srgbClr val="000000"/>
                </a:solidFill>
                <a:ea typeface="Didact Gothic"/>
                <a:cs typeface="Didact Gothic"/>
                <a:sym typeface="Didact Gothic"/>
              </a:rPr>
              <a:t>. </a:t>
            </a:r>
          </a:p>
          <a:p>
            <a:pPr marL="460610" lvl="1" indent="-230305">
              <a:lnSpc>
                <a:spcPts val="2987"/>
              </a:lnSpc>
              <a:spcBef>
                <a:spcPct val="0"/>
              </a:spcBef>
              <a:buAutoNum type="arabicPeriod"/>
            </a:pPr>
            <a:r>
              <a:rPr lang="en-US" sz="1600" b="1" u="sng" spc="85" dirty="0">
                <a:solidFill>
                  <a:srgbClr val="000000"/>
                </a:solidFill>
                <a:ea typeface="Didact Gothic"/>
                <a:cs typeface="Didact Gothic"/>
                <a:sym typeface="Didact Gothic"/>
              </a:rPr>
              <a:t>Time-dependent deviation from equilibrium(B)</a:t>
            </a:r>
            <a:r>
              <a:rPr lang="en-US" sz="1600" b="1" spc="85" dirty="0">
                <a:solidFill>
                  <a:srgbClr val="000000"/>
                </a:solidFill>
                <a:ea typeface="Didact Gothic"/>
                <a:cs typeface="Didact Gothic"/>
                <a:sym typeface="Didact Gothic"/>
              </a:rPr>
              <a:t>: </a:t>
            </a:r>
            <a:r>
              <a:rPr lang="en-US" sz="1600" spc="85" dirty="0">
                <a:solidFill>
                  <a:srgbClr val="000000"/>
                </a:solidFill>
                <a:ea typeface="Didact Gothic"/>
                <a:cs typeface="Didact Gothic"/>
                <a:sym typeface="Didact Gothic"/>
              </a:rPr>
              <a:t>Network B is here modeled as a perfect network in series with a time-dependent element which acts to relieve the strain on the perfect network with time and capture the characteristics observed in the experimental investigation. </a:t>
            </a:r>
          </a:p>
        </p:txBody>
      </p:sp>
      <p:sp>
        <p:nvSpPr>
          <p:cNvPr id="6" name="TextBox 6"/>
          <p:cNvSpPr txBox="1"/>
          <p:nvPr/>
        </p:nvSpPr>
        <p:spPr>
          <a:xfrm>
            <a:off x="1435670" y="0"/>
            <a:ext cx="9320660" cy="835165"/>
          </a:xfrm>
          <a:prstGeom prst="rect">
            <a:avLst/>
          </a:prstGeom>
        </p:spPr>
        <p:txBody>
          <a:bodyPr lIns="0" tIns="0" rIns="0" bIns="0" rtlCol="0" anchor="t">
            <a:spAutoFit/>
          </a:bodyPr>
          <a:lstStyle/>
          <a:p>
            <a:pPr algn="ctr">
              <a:lnSpc>
                <a:spcPts val="7527"/>
              </a:lnSpc>
              <a:spcBef>
                <a:spcPct val="0"/>
              </a:spcBef>
            </a:pPr>
            <a:r>
              <a:rPr lang="en-US" sz="4000" spc="-134" dirty="0">
                <a:solidFill>
                  <a:srgbClr val="3D3D3D"/>
                </a:solidFill>
                <a:latin typeface="+mj-lt"/>
                <a:ea typeface="Cardo"/>
                <a:cs typeface="Cardo"/>
                <a:sym typeface="Cardo"/>
              </a:rPr>
              <a:t>Constitutive Modeling</a:t>
            </a:r>
          </a:p>
        </p:txBody>
      </p:sp>
    </p:spTree>
    <p:extLst>
      <p:ext uri="{BB962C8B-B14F-4D97-AF65-F5344CB8AC3E}">
        <p14:creationId xmlns:p14="http://schemas.microsoft.com/office/powerpoint/2010/main" val="2408695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8002" y="2948781"/>
            <a:ext cx="7222152" cy="3578248"/>
          </a:xfrm>
          <a:custGeom>
            <a:avLst/>
            <a:gdLst/>
            <a:ahLst/>
            <a:cxnLst/>
            <a:rect l="l" t="t" r="r" b="b"/>
            <a:pathLst>
              <a:path w="10833228" h="5367372">
                <a:moveTo>
                  <a:pt x="0" y="0"/>
                </a:moveTo>
                <a:lnTo>
                  <a:pt x="10833228" y="0"/>
                </a:lnTo>
                <a:lnTo>
                  <a:pt x="10833228" y="5367372"/>
                </a:lnTo>
                <a:lnTo>
                  <a:pt x="0" y="5367372"/>
                </a:lnTo>
                <a:lnTo>
                  <a:pt x="0" y="0"/>
                </a:lnTo>
                <a:close/>
              </a:path>
            </a:pathLst>
          </a:custGeom>
          <a:blipFill>
            <a:blip r:embed="rId2"/>
            <a:stretch>
              <a:fillRect/>
            </a:stretch>
          </a:blipFill>
        </p:spPr>
      </p:sp>
      <p:sp>
        <p:nvSpPr>
          <p:cNvPr id="4" name="TextBox 4"/>
          <p:cNvSpPr txBox="1"/>
          <p:nvPr/>
        </p:nvSpPr>
        <p:spPr>
          <a:xfrm>
            <a:off x="378002" y="1234228"/>
            <a:ext cx="11813998" cy="1083053"/>
          </a:xfrm>
          <a:prstGeom prst="rect">
            <a:avLst/>
          </a:prstGeom>
        </p:spPr>
        <p:txBody>
          <a:bodyPr wrap="square" lIns="0" tIns="0" rIns="0" bIns="0" rtlCol="0" anchor="t">
            <a:spAutoFit/>
          </a:bodyPr>
          <a:lstStyle/>
          <a:p>
            <a:pPr>
              <a:lnSpc>
                <a:spcPts val="2893"/>
              </a:lnSpc>
              <a:spcBef>
                <a:spcPct val="0"/>
              </a:spcBef>
            </a:pPr>
            <a:r>
              <a:rPr lang="en-US" spc="-51" dirty="0">
                <a:solidFill>
                  <a:srgbClr val="000000"/>
                </a:solidFill>
                <a:ea typeface="Cardo" panose="020B0604020202020204" charset="-79"/>
                <a:cs typeface="Cardo" panose="020B0604020202020204" charset="-79"/>
                <a:sym typeface="Cardo"/>
              </a:rPr>
              <a:t>The experimental observation that the mechanical behavior can be decomposed into two parts: an equilibrium response and a time-dependent deviation from equilibrium, suggests that the material can be modeled as two polymer networks acting in parallel.</a:t>
            </a:r>
          </a:p>
        </p:txBody>
      </p:sp>
      <p:sp>
        <p:nvSpPr>
          <p:cNvPr id="5" name="TextBox 5"/>
          <p:cNvSpPr txBox="1"/>
          <p:nvPr/>
        </p:nvSpPr>
        <p:spPr>
          <a:xfrm>
            <a:off x="7825776" y="2317281"/>
            <a:ext cx="3893954" cy="4050468"/>
          </a:xfrm>
          <a:prstGeom prst="rect">
            <a:avLst/>
          </a:prstGeom>
        </p:spPr>
        <p:txBody>
          <a:bodyPr lIns="0" tIns="0" rIns="0" bIns="0" rtlCol="0" anchor="t">
            <a:spAutoFit/>
          </a:bodyPr>
          <a:lstStyle/>
          <a:p>
            <a:pPr marL="446215" lvl="1" indent="-223108">
              <a:lnSpc>
                <a:spcPts val="2893"/>
              </a:lnSpc>
              <a:buFont typeface="Arial"/>
              <a:buChar char="•"/>
            </a:pPr>
            <a:r>
              <a:rPr lang="en-US" spc="-51" dirty="0">
                <a:solidFill>
                  <a:srgbClr val="000000"/>
                </a:solidFill>
                <a:ea typeface="Cardo" panose="020B0604020202020204" charset="-79"/>
                <a:cs typeface="Cardo" panose="020B0604020202020204" charset="-79"/>
                <a:sym typeface="Cardo"/>
              </a:rPr>
              <a:t>Network A is a “perfect network” and can be modeled by any of the classical models based on </a:t>
            </a:r>
            <a:r>
              <a:rPr lang="en-US" spc="-51" dirty="0" err="1">
                <a:solidFill>
                  <a:srgbClr val="000000"/>
                </a:solidFill>
                <a:ea typeface="Cardo" panose="020B0604020202020204" charset="-79"/>
                <a:cs typeface="Cardo" panose="020B0604020202020204" charset="-79"/>
                <a:sym typeface="Cardo"/>
              </a:rPr>
              <a:t>hyperelasticity</a:t>
            </a:r>
            <a:r>
              <a:rPr lang="en-US" spc="-51" dirty="0">
                <a:solidFill>
                  <a:srgbClr val="000000"/>
                </a:solidFill>
                <a:ea typeface="Cardo" panose="020B0604020202020204" charset="-79"/>
                <a:cs typeface="Cardo" panose="020B0604020202020204" charset="-79"/>
                <a:sym typeface="Cardo"/>
              </a:rPr>
              <a:t>.</a:t>
            </a:r>
          </a:p>
          <a:p>
            <a:pPr marL="446215" lvl="1" indent="-223108">
              <a:lnSpc>
                <a:spcPts val="2893"/>
              </a:lnSpc>
              <a:spcBef>
                <a:spcPct val="0"/>
              </a:spcBef>
              <a:buFont typeface="Arial"/>
              <a:buChar char="•"/>
            </a:pPr>
            <a:r>
              <a:rPr lang="en-US" spc="-51" dirty="0">
                <a:solidFill>
                  <a:srgbClr val="000000"/>
                </a:solidFill>
                <a:ea typeface="Cardo" panose="020B0604020202020204" charset="-79"/>
                <a:cs typeface="Cardo" panose="020B0604020202020204" charset="-79"/>
                <a:sym typeface="Cardo"/>
              </a:rPr>
              <a:t>Network B is here modeled as a perfect network in series with a time-dependent element that relieves the strain on the perfect network with time and captures the characteristics observed in the experimental investigation. </a:t>
            </a:r>
          </a:p>
        </p:txBody>
      </p:sp>
      <p:sp>
        <p:nvSpPr>
          <p:cNvPr id="6" name="TextBox 6">
            <a:extLst>
              <a:ext uri="{FF2B5EF4-FFF2-40B4-BE49-F238E27FC236}">
                <a16:creationId xmlns:a16="http://schemas.microsoft.com/office/drawing/2014/main" id="{90E834A3-99AF-BFE8-0189-4DF1724D2499}"/>
              </a:ext>
            </a:extLst>
          </p:cNvPr>
          <p:cNvSpPr txBox="1"/>
          <p:nvPr/>
        </p:nvSpPr>
        <p:spPr>
          <a:xfrm>
            <a:off x="1435670" y="0"/>
            <a:ext cx="9320660" cy="835165"/>
          </a:xfrm>
          <a:prstGeom prst="rect">
            <a:avLst/>
          </a:prstGeom>
        </p:spPr>
        <p:txBody>
          <a:bodyPr lIns="0" tIns="0" rIns="0" bIns="0" rtlCol="0" anchor="t">
            <a:spAutoFit/>
          </a:bodyPr>
          <a:lstStyle/>
          <a:p>
            <a:pPr algn="ctr">
              <a:lnSpc>
                <a:spcPts val="7527"/>
              </a:lnSpc>
              <a:spcBef>
                <a:spcPct val="0"/>
              </a:spcBef>
            </a:pPr>
            <a:r>
              <a:rPr lang="en-US" sz="4000" spc="-134" dirty="0">
                <a:solidFill>
                  <a:srgbClr val="3D3D3D"/>
                </a:solidFill>
                <a:latin typeface="+mj-lt"/>
                <a:ea typeface="Cardo"/>
                <a:cs typeface="Cardo"/>
                <a:sym typeface="Cardo"/>
              </a:rPr>
              <a:t>Constitutive Modeling</a:t>
            </a:r>
          </a:p>
        </p:txBody>
      </p:sp>
    </p:spTree>
    <p:extLst>
      <p:ext uri="{BB962C8B-B14F-4D97-AF65-F5344CB8AC3E}">
        <p14:creationId xmlns:p14="http://schemas.microsoft.com/office/powerpoint/2010/main" val="267214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562" y="1354950"/>
            <a:ext cx="5945438" cy="4211548"/>
          </a:xfrm>
          <a:custGeom>
            <a:avLst/>
            <a:gdLst/>
            <a:ahLst/>
            <a:cxnLst/>
            <a:rect l="l" t="t" r="r" b="b"/>
            <a:pathLst>
              <a:path w="9367243" h="6688107">
                <a:moveTo>
                  <a:pt x="0" y="0"/>
                </a:moveTo>
                <a:lnTo>
                  <a:pt x="9367243" y="0"/>
                </a:lnTo>
                <a:lnTo>
                  <a:pt x="9367243" y="6688106"/>
                </a:lnTo>
                <a:lnTo>
                  <a:pt x="0" y="6688106"/>
                </a:lnTo>
                <a:lnTo>
                  <a:pt x="0" y="0"/>
                </a:lnTo>
                <a:close/>
              </a:path>
            </a:pathLst>
          </a:custGeom>
          <a:blipFill>
            <a:blip r:embed="rId2"/>
            <a:stretch>
              <a:fillRect l="-2999" t="-6081" r="-4873"/>
            </a:stretch>
          </a:blipFill>
        </p:spPr>
      </p:sp>
      <p:sp>
        <p:nvSpPr>
          <p:cNvPr id="3" name="Freeform 3"/>
          <p:cNvSpPr/>
          <p:nvPr/>
        </p:nvSpPr>
        <p:spPr>
          <a:xfrm>
            <a:off x="7080273" y="3162423"/>
            <a:ext cx="1726941" cy="350785"/>
          </a:xfrm>
          <a:custGeom>
            <a:avLst/>
            <a:gdLst/>
            <a:ahLst/>
            <a:cxnLst/>
            <a:rect l="l" t="t" r="r" b="b"/>
            <a:pathLst>
              <a:path w="2590412" h="526178">
                <a:moveTo>
                  <a:pt x="0" y="0"/>
                </a:moveTo>
                <a:lnTo>
                  <a:pt x="2590413" y="0"/>
                </a:lnTo>
                <a:lnTo>
                  <a:pt x="2590413" y="526177"/>
                </a:lnTo>
                <a:lnTo>
                  <a:pt x="0" y="526177"/>
                </a:lnTo>
                <a:lnTo>
                  <a:pt x="0" y="0"/>
                </a:lnTo>
                <a:close/>
              </a:path>
            </a:pathLst>
          </a:custGeom>
          <a:blipFill>
            <a:blip r:embed="rId3"/>
            <a:stretch>
              <a:fillRect/>
            </a:stretch>
          </a:blipFill>
        </p:spPr>
      </p:sp>
      <p:sp>
        <p:nvSpPr>
          <p:cNvPr id="4" name="Freeform 4"/>
          <p:cNvSpPr/>
          <p:nvPr/>
        </p:nvSpPr>
        <p:spPr>
          <a:xfrm>
            <a:off x="9809449" y="3064423"/>
            <a:ext cx="1541168" cy="396301"/>
          </a:xfrm>
          <a:custGeom>
            <a:avLst/>
            <a:gdLst/>
            <a:ahLst/>
            <a:cxnLst/>
            <a:rect l="l" t="t" r="r" b="b"/>
            <a:pathLst>
              <a:path w="2311752" h="594451">
                <a:moveTo>
                  <a:pt x="0" y="0"/>
                </a:moveTo>
                <a:lnTo>
                  <a:pt x="2311752" y="0"/>
                </a:lnTo>
                <a:lnTo>
                  <a:pt x="2311752" y="594450"/>
                </a:lnTo>
                <a:lnTo>
                  <a:pt x="0" y="594450"/>
                </a:lnTo>
                <a:lnTo>
                  <a:pt x="0" y="0"/>
                </a:lnTo>
                <a:close/>
              </a:path>
            </a:pathLst>
          </a:custGeom>
          <a:blipFill>
            <a:blip r:embed="rId4"/>
            <a:stretch>
              <a:fillRect/>
            </a:stretch>
          </a:blipFill>
        </p:spPr>
      </p:sp>
      <p:sp>
        <p:nvSpPr>
          <p:cNvPr id="5" name="Freeform 5"/>
          <p:cNvSpPr/>
          <p:nvPr/>
        </p:nvSpPr>
        <p:spPr>
          <a:xfrm>
            <a:off x="6968450" y="4953883"/>
            <a:ext cx="2840999" cy="448579"/>
          </a:xfrm>
          <a:custGeom>
            <a:avLst/>
            <a:gdLst/>
            <a:ahLst/>
            <a:cxnLst/>
            <a:rect l="l" t="t" r="r" b="b"/>
            <a:pathLst>
              <a:path w="4261498" h="672868">
                <a:moveTo>
                  <a:pt x="0" y="0"/>
                </a:moveTo>
                <a:lnTo>
                  <a:pt x="4261499" y="0"/>
                </a:lnTo>
                <a:lnTo>
                  <a:pt x="4261499" y="672868"/>
                </a:lnTo>
                <a:lnTo>
                  <a:pt x="0" y="672868"/>
                </a:lnTo>
                <a:lnTo>
                  <a:pt x="0" y="0"/>
                </a:lnTo>
                <a:close/>
              </a:path>
            </a:pathLst>
          </a:custGeom>
          <a:blipFill>
            <a:blip r:embed="rId5"/>
            <a:stretch>
              <a:fillRect/>
            </a:stretch>
          </a:blipFill>
        </p:spPr>
      </p:sp>
      <p:sp>
        <p:nvSpPr>
          <p:cNvPr id="6" name="Freeform 6"/>
          <p:cNvSpPr/>
          <p:nvPr/>
        </p:nvSpPr>
        <p:spPr>
          <a:xfrm>
            <a:off x="5777946" y="5534774"/>
            <a:ext cx="6310763" cy="1115325"/>
          </a:xfrm>
          <a:custGeom>
            <a:avLst/>
            <a:gdLst/>
            <a:ahLst/>
            <a:cxnLst/>
            <a:rect l="l" t="t" r="r" b="b"/>
            <a:pathLst>
              <a:path w="9466144" h="1672988">
                <a:moveTo>
                  <a:pt x="0" y="0"/>
                </a:moveTo>
                <a:lnTo>
                  <a:pt x="9466144" y="0"/>
                </a:lnTo>
                <a:lnTo>
                  <a:pt x="9466144" y="1672988"/>
                </a:lnTo>
                <a:lnTo>
                  <a:pt x="0" y="1672988"/>
                </a:lnTo>
                <a:lnTo>
                  <a:pt x="0" y="0"/>
                </a:lnTo>
                <a:close/>
              </a:path>
            </a:pathLst>
          </a:custGeom>
          <a:blipFill>
            <a:blip r:embed="rId6"/>
            <a:stretch>
              <a:fillRect t="-24126"/>
            </a:stretch>
          </a:blipFill>
        </p:spPr>
      </p:sp>
      <p:sp>
        <p:nvSpPr>
          <p:cNvPr id="7" name="TextBox 7"/>
          <p:cNvSpPr txBox="1"/>
          <p:nvPr/>
        </p:nvSpPr>
        <p:spPr>
          <a:xfrm>
            <a:off x="0" y="0"/>
            <a:ext cx="12192000" cy="602729"/>
          </a:xfrm>
          <a:prstGeom prst="rect">
            <a:avLst/>
          </a:prstGeom>
        </p:spPr>
        <p:txBody>
          <a:bodyPr wrap="square" lIns="0" tIns="0" rIns="0" bIns="0" rtlCol="0" anchor="t">
            <a:spAutoFit/>
          </a:bodyPr>
          <a:lstStyle/>
          <a:p>
            <a:pPr algn="ctr">
              <a:lnSpc>
                <a:spcPts val="4667"/>
              </a:lnSpc>
              <a:spcBef>
                <a:spcPct val="0"/>
              </a:spcBef>
            </a:pPr>
            <a:r>
              <a:rPr lang="en-US" sz="4000" spc="-83" dirty="0">
                <a:solidFill>
                  <a:srgbClr val="000000"/>
                </a:solidFill>
                <a:latin typeface="+mj-lt"/>
                <a:ea typeface="Cardo"/>
                <a:cs typeface="Cardo"/>
                <a:sym typeface="Cardo"/>
              </a:rPr>
              <a:t>Finite strain kinematics &amp; constitutive representation </a:t>
            </a:r>
          </a:p>
        </p:txBody>
      </p:sp>
      <p:sp>
        <p:nvSpPr>
          <p:cNvPr id="8" name="TextBox 8"/>
          <p:cNvSpPr txBox="1"/>
          <p:nvPr/>
        </p:nvSpPr>
        <p:spPr>
          <a:xfrm>
            <a:off x="6510002" y="762612"/>
            <a:ext cx="5681998" cy="2185085"/>
          </a:xfrm>
          <a:prstGeom prst="rect">
            <a:avLst/>
          </a:prstGeom>
        </p:spPr>
        <p:txBody>
          <a:bodyPr lIns="0" tIns="0" rIns="0" bIns="0" rtlCol="0" anchor="t">
            <a:spAutoFit/>
          </a:bodyPr>
          <a:lstStyle/>
          <a:p>
            <a:pPr>
              <a:lnSpc>
                <a:spcPts val="2893"/>
              </a:lnSpc>
              <a:spcBef>
                <a:spcPct val="0"/>
              </a:spcBef>
            </a:pPr>
            <a:r>
              <a:rPr lang="en-US" sz="1600" spc="-51" dirty="0">
                <a:solidFill>
                  <a:srgbClr val="000000"/>
                </a:solidFill>
                <a:latin typeface="Cardo"/>
                <a:ea typeface="Cardo"/>
                <a:cs typeface="Cardo"/>
                <a:sym typeface="Cardo"/>
              </a:rPr>
              <a:t>The total deformation gradient tensor F tells us how each material point moves from its reference configuration to its current configuration.</a:t>
            </a:r>
          </a:p>
          <a:p>
            <a:pPr>
              <a:lnSpc>
                <a:spcPts val="2893"/>
              </a:lnSpc>
              <a:spcBef>
                <a:spcPct val="0"/>
              </a:spcBef>
            </a:pPr>
            <a:r>
              <a:rPr lang="en-US" sz="1600" spc="-51" dirty="0">
                <a:solidFill>
                  <a:srgbClr val="000000"/>
                </a:solidFill>
                <a:latin typeface="Cardo"/>
                <a:ea typeface="Cardo"/>
                <a:cs typeface="Cardo"/>
                <a:sym typeface="Cardo"/>
              </a:rPr>
              <a:t>Network A → represents the elastic (equilibrium) response.</a:t>
            </a:r>
          </a:p>
          <a:p>
            <a:pPr>
              <a:lnSpc>
                <a:spcPts val="2893"/>
              </a:lnSpc>
              <a:spcBef>
                <a:spcPct val="0"/>
              </a:spcBef>
            </a:pPr>
            <a:r>
              <a:rPr lang="en-US" sz="1600" spc="-51" dirty="0">
                <a:solidFill>
                  <a:srgbClr val="000000"/>
                </a:solidFill>
                <a:latin typeface="Cardo"/>
                <a:ea typeface="Cardo"/>
                <a:cs typeface="Cardo"/>
                <a:sym typeface="Cardo"/>
              </a:rPr>
              <a:t>Network B → includes both elastic and inelastic (viscous or plastic) effects.</a:t>
            </a:r>
          </a:p>
        </p:txBody>
      </p:sp>
      <p:sp>
        <p:nvSpPr>
          <p:cNvPr id="9" name="TextBox 9"/>
          <p:cNvSpPr txBox="1"/>
          <p:nvPr/>
        </p:nvSpPr>
        <p:spPr>
          <a:xfrm>
            <a:off x="6359038" y="3675450"/>
            <a:ext cx="5387963" cy="697499"/>
          </a:xfrm>
          <a:prstGeom prst="rect">
            <a:avLst/>
          </a:prstGeom>
        </p:spPr>
        <p:txBody>
          <a:bodyPr lIns="0" tIns="0" rIns="0" bIns="0" rtlCol="0" anchor="t">
            <a:spAutoFit/>
          </a:bodyPr>
          <a:lstStyle/>
          <a:p>
            <a:pPr marL="446215" lvl="1" indent="-223108">
              <a:lnSpc>
                <a:spcPts val="2893"/>
              </a:lnSpc>
              <a:buAutoNum type="arabicPeriod"/>
            </a:pPr>
            <a:r>
              <a:rPr lang="en-US" sz="1600" b="1" spc="-51" dirty="0">
                <a:solidFill>
                  <a:srgbClr val="000000"/>
                </a:solidFill>
                <a:latin typeface="Cardo Bold"/>
                <a:ea typeface="Cardo Bold"/>
                <a:cs typeface="Cardo Bold"/>
                <a:sym typeface="Cardo Bold"/>
              </a:rPr>
              <a:t>Kinematics and constitutive representation of equilibrium behavior [Element (A)].</a:t>
            </a:r>
          </a:p>
        </p:txBody>
      </p:sp>
      <p:sp>
        <p:nvSpPr>
          <p:cNvPr id="10" name="TextBox 10"/>
          <p:cNvSpPr txBox="1"/>
          <p:nvPr/>
        </p:nvSpPr>
        <p:spPr>
          <a:xfrm>
            <a:off x="6510002" y="4510102"/>
            <a:ext cx="3863903" cy="325602"/>
          </a:xfrm>
          <a:prstGeom prst="rect">
            <a:avLst/>
          </a:prstGeom>
        </p:spPr>
        <p:txBody>
          <a:bodyPr lIns="0" tIns="0" rIns="0" bIns="0" rtlCol="0" anchor="t">
            <a:spAutoFit/>
          </a:bodyPr>
          <a:lstStyle/>
          <a:p>
            <a:pPr algn="ctr">
              <a:lnSpc>
                <a:spcPts val="2893"/>
              </a:lnSpc>
              <a:spcBef>
                <a:spcPct val="0"/>
              </a:spcBef>
            </a:pPr>
            <a:r>
              <a:rPr lang="en-US" sz="1600" spc="-51" dirty="0">
                <a:solidFill>
                  <a:srgbClr val="000000"/>
                </a:solidFill>
                <a:latin typeface="Cardo"/>
                <a:ea typeface="Cardo"/>
                <a:cs typeface="Cardo"/>
                <a:sym typeface="Cardo"/>
              </a:rPr>
              <a:t>Polar Decomposition for Network A</a:t>
            </a:r>
          </a:p>
        </p:txBody>
      </p:sp>
    </p:spTree>
    <p:extLst>
      <p:ext uri="{BB962C8B-B14F-4D97-AF65-F5344CB8AC3E}">
        <p14:creationId xmlns:p14="http://schemas.microsoft.com/office/powerpoint/2010/main" val="8429605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591</TotalTime>
  <Words>3879</Words>
  <Application>Microsoft Office PowerPoint</Application>
  <PresentationFormat>Widescreen</PresentationFormat>
  <Paragraphs>630</Paragraphs>
  <Slides>62</Slides>
  <Notes>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Cardo</vt:lpstr>
      <vt:lpstr>Cardo Bold</vt:lpstr>
      <vt:lpstr>Cardo Italics</vt:lpstr>
      <vt:lpstr>Century Gothic</vt:lpstr>
      <vt:lpstr>Didact Gothic</vt:lpstr>
      <vt:lpstr>Wingdings 3</vt:lpstr>
      <vt:lpstr>Wisp</vt:lpstr>
      <vt:lpstr>Midterm Presentation</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Simulations &amp; Curves-I</vt:lpstr>
      <vt:lpstr>PowerPoint Presentation</vt:lpstr>
      <vt:lpstr>PowerPoint Presentation</vt:lpstr>
      <vt:lpstr>PowerPoint Presentation</vt:lpstr>
      <vt:lpstr>PowerPoint Presentation</vt:lpstr>
      <vt:lpstr>PowerPoint Presentation</vt:lpstr>
      <vt:lpstr>PowerPoint Presentation</vt:lpstr>
      <vt:lpstr>The mechanical behaviour of rubber under hydrostatic compression and the effect on the results of finite element analyses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Simulations &amp; Curves -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Vishakha Goyal</dc:creator>
  <cp:lastModifiedBy>Vishakha Goyal</cp:lastModifiedBy>
  <cp:revision>7</cp:revision>
  <dcterms:created xsi:type="dcterms:W3CDTF">2025-09-19T10:34:36Z</dcterms:created>
  <dcterms:modified xsi:type="dcterms:W3CDTF">2025-09-25T09:39:35Z</dcterms:modified>
</cp:coreProperties>
</file>